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902" r:id="rId2"/>
    <p:sldId id="375" r:id="rId3"/>
    <p:sldId id="552" r:id="rId4"/>
    <p:sldId id="553" r:id="rId5"/>
    <p:sldId id="470" r:id="rId6"/>
    <p:sldId id="317" r:id="rId7"/>
    <p:sldId id="275" r:id="rId8"/>
    <p:sldId id="276" r:id="rId9"/>
    <p:sldId id="277" r:id="rId10"/>
    <p:sldId id="907" r:id="rId11"/>
    <p:sldId id="910" r:id="rId12"/>
    <p:sldId id="905" r:id="rId13"/>
    <p:sldId id="904" r:id="rId14"/>
    <p:sldId id="318" r:id="rId15"/>
    <p:sldId id="339" r:id="rId16"/>
    <p:sldId id="340" r:id="rId17"/>
    <p:sldId id="341" r:id="rId18"/>
    <p:sldId id="342" r:id="rId19"/>
    <p:sldId id="343" r:id="rId20"/>
    <p:sldId id="344" r:id="rId21"/>
    <p:sldId id="333" r:id="rId22"/>
    <p:sldId id="334" r:id="rId23"/>
    <p:sldId id="335" r:id="rId24"/>
    <p:sldId id="336" r:id="rId25"/>
    <p:sldId id="337" r:id="rId26"/>
    <p:sldId id="323" r:id="rId27"/>
    <p:sldId id="324" r:id="rId28"/>
    <p:sldId id="328" r:id="rId29"/>
    <p:sldId id="353" r:id="rId30"/>
    <p:sldId id="354" r:id="rId31"/>
    <p:sldId id="355" r:id="rId32"/>
    <p:sldId id="356" r:id="rId33"/>
    <p:sldId id="696" r:id="rId34"/>
    <p:sldId id="862" r:id="rId35"/>
    <p:sldId id="870" r:id="rId36"/>
    <p:sldId id="555" r:id="rId37"/>
    <p:sldId id="911" r:id="rId38"/>
    <p:sldId id="560" r:id="rId39"/>
    <p:sldId id="460" r:id="rId40"/>
    <p:sldId id="371" r:id="rId41"/>
    <p:sldId id="924" r:id="rId42"/>
    <p:sldId id="463" r:id="rId43"/>
    <p:sldId id="943" r:id="rId44"/>
    <p:sldId id="301" r:id="rId45"/>
    <p:sldId id="330" r:id="rId46"/>
    <p:sldId id="331" r:id="rId47"/>
    <p:sldId id="945" r:id="rId48"/>
    <p:sldId id="467" r:id="rId49"/>
    <p:sldId id="321" r:id="rId50"/>
    <p:sldId id="922" r:id="rId51"/>
    <p:sldId id="947" r:id="rId52"/>
    <p:sldId id="946" r:id="rId53"/>
    <p:sldId id="948" r:id="rId54"/>
    <p:sldId id="951" r:id="rId55"/>
    <p:sldId id="952" r:id="rId56"/>
    <p:sldId id="949" r:id="rId57"/>
    <p:sldId id="950" r:id="rId58"/>
    <p:sldId id="930" r:id="rId59"/>
    <p:sldId id="889" r:id="rId60"/>
    <p:sldId id="890" r:id="rId61"/>
    <p:sldId id="891" r:id="rId62"/>
    <p:sldId id="892" r:id="rId63"/>
    <p:sldId id="897" r:id="rId64"/>
    <p:sldId id="898" r:id="rId65"/>
    <p:sldId id="893" r:id="rId66"/>
    <p:sldId id="89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ACEBF-CBE8-4D6D-AFF0-7CF9221B9AA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1F282-4CBA-4AA9-82AF-4291303F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67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series</a:t>
            </a:r>
            <a:r>
              <a:rPr lang="en-US" baseline="0" dirty="0"/>
              <a:t> with N observations, spline it and construct its sliding window point cloud. Say we are looking for L </a:t>
            </a:r>
            <a:r>
              <a:rPr lang="en-US" baseline="0" dirty="0" err="1"/>
              <a:t>perioids</a:t>
            </a:r>
            <a:r>
              <a:rPr lang="en-US" baseline="0" dirty="0"/>
              <a:t>, </a:t>
            </a:r>
          </a:p>
          <a:p>
            <a:r>
              <a:rPr lang="en-US" baseline="0" dirty="0"/>
              <a:t>the theory suggests parameters. compute 1-persistence, and maximum persistence is the score. sometimes 1- normalized score.</a:t>
            </a:r>
          </a:p>
          <a:p>
            <a:r>
              <a:rPr lang="en-US" dirty="0"/>
              <a:t>Why do biologists like this method : shape</a:t>
            </a:r>
            <a:r>
              <a:rPr lang="en-US" baseline="0" dirty="0"/>
              <a:t> agnostic and  amenable to </a:t>
            </a:r>
            <a:r>
              <a:rPr lang="en-US" baseline="0" dirty="0" err="1"/>
              <a:t>denoising</a:t>
            </a:r>
            <a:r>
              <a:rPr lang="en-US" baseline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CB65-C6AF-43E9-AA99-0CD159BDCD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6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vessels</a:t>
            </a:r>
            <a:r>
              <a:rPr lang="en-US" baseline="0" dirty="0"/>
              <a:t> from Liz Bullitt at UNC</a:t>
            </a:r>
          </a:p>
          <a:p>
            <a:r>
              <a:rPr lang="en-US" baseline="0" dirty="0"/>
              <a:t>Technology is MRA (Magnetic Resonance Angiography) followed by tube-tracking</a:t>
            </a:r>
          </a:p>
          <a:p>
            <a:r>
              <a:rPr lang="en-US" baseline="0" dirty="0"/>
              <a:t>98 healthy subjects divided equally by gender. Ages 18-72</a:t>
            </a:r>
          </a:p>
          <a:p>
            <a:endParaRPr lang="en-US" baseline="0" dirty="0"/>
          </a:p>
          <a:p>
            <a:r>
              <a:rPr lang="en-US" baseline="0" dirty="0"/>
              <a:t>Practitioners have intuition on age, health – but NOT ON GENDER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E648-C81D-C34B-A9A8-3DA2C647E9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Medium scale loops tell you your age.</a:t>
            </a:r>
          </a:p>
          <a:p>
            <a:r>
              <a:rPr lang="en-US" dirty="0"/>
              <a:t>Age and Gender – Paul will</a:t>
            </a:r>
            <a:r>
              <a:rPr lang="en-US" baseline="0" dirty="0"/>
              <a:t> discuss at Penn next Monday.</a:t>
            </a:r>
          </a:p>
          <a:p>
            <a:endParaRPr lang="en-US" baseline="0" dirty="0"/>
          </a:p>
          <a:p>
            <a:r>
              <a:rPr lang="en-US" baseline="0" dirty="0"/>
              <a:t>Brain </a:t>
            </a:r>
            <a:r>
              <a:rPr lang="en-US" baseline="0" dirty="0">
                <a:sym typeface="Wingdings"/>
              </a:rPr>
              <a:t> top 100 </a:t>
            </a:r>
            <a:r>
              <a:rPr lang="en-US" baseline="0" dirty="0" err="1">
                <a:sym typeface="Wingdings"/>
              </a:rPr>
              <a:t>persistences</a:t>
            </a:r>
            <a:r>
              <a:rPr lang="en-US" baseline="0" dirty="0">
                <a:sym typeface="Wingdings"/>
              </a:rPr>
              <a:t> ranked by size</a:t>
            </a:r>
          </a:p>
          <a:p>
            <a:r>
              <a:rPr lang="en-US" baseline="0" dirty="0">
                <a:sym typeface="Wingdings"/>
              </a:rPr>
              <a:t>Brains -&gt; run PCA on these features and select first </a:t>
            </a:r>
            <a:r>
              <a:rPr lang="en-US" baseline="0" dirty="0" err="1">
                <a:sym typeface="Wingdings"/>
              </a:rPr>
              <a:t>eigenline</a:t>
            </a:r>
            <a:r>
              <a:rPr lang="en-US" baseline="0" dirty="0">
                <a:sym typeface="Wingdings"/>
              </a:rPr>
              <a:t> and project onto that to get a coordinate</a:t>
            </a:r>
          </a:p>
          <a:p>
            <a:r>
              <a:rPr lang="en-US" baseline="0" dirty="0">
                <a:sym typeface="Wingdings"/>
              </a:rPr>
              <a:t>Correlate this with age and it does really well – better than most.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E648-C81D-C34B-A9A8-3DA2C647E9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1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F027A-F867-4448-A5D0-12339C1EC8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8DBCB-2698-4C47-9AF4-3E233B6FCB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8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F027A-F867-4448-A5D0-12339C1EC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3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E64F-AAEC-7948-59EC-9C2B333E7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ADCC9-5416-CF27-71DA-A11F8B86E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956B5-7DB7-B5B2-625F-E59555B4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068D6-9B1E-61AB-B1D8-5CE19A4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04F7C-26B8-57DC-2DF5-10B6044D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6A74-4EBE-6010-C551-D7247FDF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4291-4A05-0E3F-C902-38D6A1792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8BBAB-F45A-BBCF-EA59-C202F81C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AEB1E-EE8C-5610-283D-D12E2C4D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E410-0B28-64FC-3BA0-840F9C54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8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26214-49C7-0048-B460-BF413D336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74163-C2B3-23B7-686D-48A3B11D7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9D9A-BF1A-9762-B095-13733FA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A8C54-7751-247A-5568-16764FB3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069D5-9B4B-1360-9553-7D7798AE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FEEE-DC42-5F35-5F3A-F4529488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2D82-FD5A-F6CB-C87B-CEF25947A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9106-7EB9-F2FA-981E-5269F8D7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B7FA-82B6-6507-DCBB-9FB4D525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D6741-8EB1-936B-2C81-F78AC5C9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D4A0-9703-0480-A494-68041967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0A226-C93F-C8F4-C853-9AA7542A2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C20B4-2DCA-D7B1-4B27-74E22F68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16F75-9BD1-0DCE-09BF-A7449BA4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C1E4-39D0-6AC0-6E9D-0AF6D9AF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8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6C95-3100-3D20-D29F-F81FD221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6BA3-52DA-434D-0536-6120F2804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429FA-476B-435C-9C89-102CF6E38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19C9E-E786-9055-8B73-31260551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3C698-AC29-A045-36D6-3AE97B02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9F307-42A5-2C91-E187-48881033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5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AD84-AF36-E426-46BC-B0F8B464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4E3B1-A79D-D1BE-31C2-C93B3FA9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6BC4E-3F82-3C37-8123-50A12ED29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79024-ECBD-1B48-EEC0-1F8A98054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93A3A-B0CD-3FBE-2443-F556FA1BB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90B55E-0D23-A53C-480C-3957C6D7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CC940-8EA1-DDD6-1F34-28F0A4DF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FF40F-74D0-C5B9-F60E-BF2D2505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5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B135-9C40-165A-C1ED-0120E543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E50D2-B5B6-6A0A-6D54-C143A92F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0E3C35-EBF0-9EE6-A021-7D785A52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04CE0-2D1B-DBB0-2D44-2AD04B48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3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F6814-FBF6-7148-643E-BE53E9AF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07D2D-DA8F-CC7C-3569-3BE7D9F2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8B0D3-B23C-D02F-34AD-F7CC6847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9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93E-4F12-CA06-CB81-4EAA22F3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A4C3-7BA9-278B-A441-FE97EE654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3ADFF-8912-B9A9-0D34-BA4FCC741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72728-1697-6B6E-ED2D-43FF1084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E1ED-3743-C079-9C21-0080EA57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707FE-3215-B6CA-D3F0-DBAEBEB4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3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1FA2-AACE-8B6C-A9F2-5538F9C7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F9399-8F43-BA3B-56BA-8842C300B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B2112-9BF7-1EC9-D7E4-D3CB6DEFB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80878-6EF1-B31E-49CA-6ABBBCD6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4DB53-7AA9-4353-B7DE-1408A8C6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B8D75-7CFD-7A82-4053-A5E4FC86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8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96B2B-D0BC-8855-DDE5-125A5014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F66E0-DD8A-E091-DBBD-98D4883C7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3DF6-9659-E83E-F723-F921233DD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128FD-DC42-4E53-B243-A54D882C4E01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4AE29-5513-EFF6-4884-1B6CDDB69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CDBF9-A43F-9434-ECFD-91A21A1C2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26E6-1E83-47A0-9002-42D4A066A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2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1.xml"/><Relationship Id="rId7" Type="http://schemas.openxmlformats.org/officeDocument/2006/relationships/image" Target="../media/image2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5.xml"/><Relationship Id="rId7" Type="http://schemas.openxmlformats.org/officeDocument/2006/relationships/image" Target="../media/image4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22.xml"/><Relationship Id="rId16" Type="http://schemas.openxmlformats.org/officeDocument/2006/relationships/image" Target="../media/image63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8.png"/><Relationship Id="rId5" Type="http://schemas.openxmlformats.org/officeDocument/2006/relationships/tags" Target="../tags/tag25.xml"/><Relationship Id="rId15" Type="http://schemas.openxmlformats.org/officeDocument/2006/relationships/image" Target="../media/image62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6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0.png"/><Relationship Id="rId5" Type="http://schemas.openxmlformats.org/officeDocument/2006/relationships/tags" Target="../tags/tag34.xml"/><Relationship Id="rId15" Type="http://schemas.openxmlformats.org/officeDocument/2006/relationships/image" Target="../media/image65.png"/><Relationship Id="rId10" Type="http://schemas.openxmlformats.org/officeDocument/2006/relationships/image" Target="../media/image59.png"/><Relationship Id="rId4" Type="http://schemas.openxmlformats.org/officeDocument/2006/relationships/tags" Target="../tags/tag33.xml"/><Relationship Id="rId9" Type="http://schemas.openxmlformats.org/officeDocument/2006/relationships/image" Target="../media/image58.png"/><Relationship Id="rId1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61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60.png"/><Relationship Id="rId2" Type="http://schemas.openxmlformats.org/officeDocument/2006/relationships/tags" Target="../tags/tag39.xml"/><Relationship Id="rId16" Type="http://schemas.openxmlformats.org/officeDocument/2006/relationships/image" Target="../media/image65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9.png"/><Relationship Id="rId5" Type="http://schemas.openxmlformats.org/officeDocument/2006/relationships/tags" Target="../tags/tag42.xml"/><Relationship Id="rId15" Type="http://schemas.openxmlformats.org/officeDocument/2006/relationships/image" Target="../media/image69.png"/><Relationship Id="rId10" Type="http://schemas.openxmlformats.org/officeDocument/2006/relationships/image" Target="../media/image58.png"/><Relationship Id="rId4" Type="http://schemas.openxmlformats.org/officeDocument/2006/relationships/tags" Target="../tags/tag4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8.xml"/><Relationship Id="rId7" Type="http://schemas.openxmlformats.org/officeDocument/2006/relationships/image" Target="../media/image6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8.png"/><Relationship Id="rId17" Type="http://schemas.openxmlformats.org/officeDocument/2006/relationships/image" Target="../media/image73.png"/><Relationship Id="rId2" Type="http://schemas.openxmlformats.org/officeDocument/2006/relationships/tags" Target="../tags/tag51.xml"/><Relationship Id="rId16" Type="http://schemas.openxmlformats.org/officeDocument/2006/relationships/image" Target="../media/image72.png"/><Relationship Id="rId20" Type="http://schemas.openxmlformats.org/officeDocument/2006/relationships/image" Target="../media/image70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54.xml"/><Relationship Id="rId15" Type="http://schemas.openxmlformats.org/officeDocument/2006/relationships/image" Target="../media/image7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79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78.png"/><Relationship Id="rId17" Type="http://schemas.openxmlformats.org/officeDocument/2006/relationships/image" Target="../media/image71.png"/><Relationship Id="rId2" Type="http://schemas.openxmlformats.org/officeDocument/2006/relationships/tags" Target="../tags/tag60.xml"/><Relationship Id="rId16" Type="http://schemas.openxmlformats.org/officeDocument/2006/relationships/image" Target="../media/image82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77.png"/><Relationship Id="rId5" Type="http://schemas.openxmlformats.org/officeDocument/2006/relationships/tags" Target="../tags/tag63.xml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9.png"/><Relationship Id="rId18" Type="http://schemas.openxmlformats.org/officeDocument/2006/relationships/image" Target="../media/image73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84.png"/><Relationship Id="rId17" Type="http://schemas.openxmlformats.org/officeDocument/2006/relationships/image" Target="../media/image72.png"/><Relationship Id="rId2" Type="http://schemas.openxmlformats.org/officeDocument/2006/relationships/tags" Target="../tags/tag68.xml"/><Relationship Id="rId16" Type="http://schemas.openxmlformats.org/officeDocument/2006/relationships/image" Target="../media/image87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83.png"/><Relationship Id="rId5" Type="http://schemas.openxmlformats.org/officeDocument/2006/relationships/tags" Target="../tags/tag71.xml"/><Relationship Id="rId15" Type="http://schemas.openxmlformats.org/officeDocument/2006/relationships/image" Target="../media/image86.png"/><Relationship Id="rId10" Type="http://schemas.openxmlformats.org/officeDocument/2006/relationships/notesSlide" Target="../notesSlides/notesSlide5.xml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tags" Target="../tags/tag77.xml"/><Relationship Id="rId21" Type="http://schemas.openxmlformats.org/officeDocument/2006/relationships/image" Target="../media/image72.png"/><Relationship Id="rId7" Type="http://schemas.openxmlformats.org/officeDocument/2006/relationships/tags" Target="../tags/tag81.xml"/><Relationship Id="rId12" Type="http://schemas.openxmlformats.org/officeDocument/2006/relationships/image" Target="../media/image106.emf"/><Relationship Id="rId17" Type="http://schemas.openxmlformats.org/officeDocument/2006/relationships/image" Target="../media/image111.png"/><Relationship Id="rId2" Type="http://schemas.openxmlformats.org/officeDocument/2006/relationships/tags" Target="../tags/tag76.xml"/><Relationship Id="rId16" Type="http://schemas.openxmlformats.org/officeDocument/2006/relationships/image" Target="../media/image110.png"/><Relationship Id="rId20" Type="http://schemas.openxmlformats.org/officeDocument/2006/relationships/image" Target="../media/image71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15" Type="http://schemas.openxmlformats.org/officeDocument/2006/relationships/image" Target="../media/image109.png"/><Relationship Id="rId10" Type="http://schemas.openxmlformats.org/officeDocument/2006/relationships/tags" Target="../tags/tag84.xml"/><Relationship Id="rId19" Type="http://schemas.openxmlformats.org/officeDocument/2006/relationships/image" Target="../media/image79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image" Target="../media/image108.png"/><Relationship Id="rId22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0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114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78.png"/><Relationship Id="rId5" Type="http://schemas.openxmlformats.org/officeDocument/2006/relationships/tags" Target="../tags/tag89.xml"/><Relationship Id="rId15" Type="http://schemas.openxmlformats.org/officeDocument/2006/relationships/image" Target="../media/image116.png"/><Relationship Id="rId10" Type="http://schemas.openxmlformats.org/officeDocument/2006/relationships/image" Target="../media/image77.png"/><Relationship Id="rId4" Type="http://schemas.openxmlformats.org/officeDocument/2006/relationships/tags" Target="../tags/tag88.xml"/><Relationship Id="rId9" Type="http://schemas.openxmlformats.org/officeDocument/2006/relationships/image" Target="../media/image113.png"/><Relationship Id="rId1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6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2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8.xml"/><Relationship Id="rId10" Type="http://schemas.openxmlformats.org/officeDocument/2006/relationships/image" Target="../media/image18.png"/><Relationship Id="rId4" Type="http://schemas.openxmlformats.org/officeDocument/2006/relationships/tags" Target="../tags/tag7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F039C-830F-4687-4395-7F2751493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07"/>
            <a:ext cx="12192000" cy="47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rthropod, crab, lobster&#10;&#10;Description automatically generated">
            <a:extLst>
              <a:ext uri="{FF2B5EF4-FFF2-40B4-BE49-F238E27FC236}">
                <a16:creationId xmlns:a16="http://schemas.microsoft.com/office/drawing/2014/main" id="{B6CFB854-7236-1EE3-32EF-89E0CE557C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t="16135" r="1934" b="16333"/>
          <a:stretch/>
        </p:blipFill>
        <p:spPr>
          <a:xfrm>
            <a:off x="160276" y="938583"/>
            <a:ext cx="11871448" cy="3181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3BFC-89B1-6CF9-EE12-9E2D55126EEC}"/>
              </a:ext>
            </a:extLst>
          </p:cNvPr>
          <p:cNvSpPr txBox="1"/>
          <p:nvPr/>
        </p:nvSpPr>
        <p:spPr>
          <a:xfrm>
            <a:off x="609600" y="3216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TOSCA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DC4C1-427D-79A0-7E46-36AA3AE51FAD}"/>
              </a:ext>
            </a:extLst>
          </p:cNvPr>
          <p:cNvSpPr txBox="1"/>
          <p:nvPr/>
        </p:nvSpPr>
        <p:spPr>
          <a:xfrm>
            <a:off x="413657" y="4543337"/>
            <a:ext cx="364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Shape index: </a:t>
            </a:r>
          </a:p>
        </p:txBody>
      </p:sp>
      <p:pic>
        <p:nvPicPr>
          <p:cNvPr id="17" name="Picture 16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s(\xx) = \frac{2}{\pi}\arctan\left(\frac{\kappa_2(\xx) + \kappa_1(\xx)}{\kappa_2(\xx) - \kappa_1(\xx)}\right)&#10;\;\;\; , \;\;\; &#10;\kappa_2(\xx) \geq \kappa_1(\xx) &#10;\]&#10;\end{document}" title="IguanaTex Bitmap Display">
            <a:extLst>
              <a:ext uri="{FF2B5EF4-FFF2-40B4-BE49-F238E27FC236}">
                <a16:creationId xmlns:a16="http://schemas.microsoft.com/office/drawing/2014/main" id="{3E47936F-6F33-F279-10BB-4EBFCDBA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54" y="4422144"/>
            <a:ext cx="7477716" cy="7751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72AAFA-82C4-D6DF-77E7-3B2F6BDDB7E1}"/>
              </a:ext>
            </a:extLst>
          </p:cNvPr>
          <p:cNvSpPr txBox="1"/>
          <p:nvPr/>
        </p:nvSpPr>
        <p:spPr>
          <a:xfrm>
            <a:off x="979714" y="6236773"/>
            <a:ext cx="36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Sublevelset</a:t>
            </a:r>
            <a:r>
              <a:rPr lang="en-US" sz="2400" dirty="0"/>
              <a:t> filtration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90FC99-7649-425A-890E-1D4BDE11ED57}"/>
              </a:ext>
            </a:extLst>
          </p:cNvPr>
          <p:cNvSpPr txBox="1"/>
          <p:nvPr/>
        </p:nvSpPr>
        <p:spPr>
          <a:xfrm>
            <a:off x="7696200" y="6236773"/>
            <a:ext cx="36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Persistence diagrams</a:t>
            </a:r>
          </a:p>
        </p:txBody>
      </p:sp>
      <p:pic>
        <p:nvPicPr>
          <p:cNvPr id="26" name="Picture 25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dgm_n(\mathcal{S}; \F)&#10;\]&#10;\end{document}" title="IguanaTex Bitmap Display">
            <a:extLst>
              <a:ext uri="{FF2B5EF4-FFF2-40B4-BE49-F238E27FC236}">
                <a16:creationId xmlns:a16="http://schemas.microsoft.com/office/drawing/2014/main" id="{C5DFD537-C43A-9222-9D83-994EA09083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476" y="5720989"/>
            <a:ext cx="1928931" cy="409837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3B57B0AD-0C38-5EDB-5675-0FBD0F79A1CC}"/>
              </a:ext>
            </a:extLst>
          </p:cNvPr>
          <p:cNvSpPr/>
          <p:nvPr/>
        </p:nvSpPr>
        <p:spPr>
          <a:xfrm>
            <a:off x="5181600" y="5802086"/>
            <a:ext cx="1600200" cy="461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D655C10-12CB-0EA1-529A-276D96E8F6B1}"/>
              </a:ext>
            </a:extLst>
          </p:cNvPr>
          <p:cNvSpPr/>
          <p:nvPr/>
        </p:nvSpPr>
        <p:spPr>
          <a:xfrm>
            <a:off x="7522029" y="5584371"/>
            <a:ext cx="3072141" cy="11140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cal{S} = \{s^{-1}(-\infty, \alpha]\}_{\alpha \in \R}&#10;\]&#10;\end{document}" title="IguanaTex Bitmap Display">
            <a:extLst>
              <a:ext uri="{FF2B5EF4-FFF2-40B4-BE49-F238E27FC236}">
                <a16:creationId xmlns:a16="http://schemas.microsoft.com/office/drawing/2014/main" id="{A7D51E04-6135-7405-57E0-27A41B9CE4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7" y="5720989"/>
            <a:ext cx="3921669" cy="4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5375C-5367-9404-C4A1-78C683AD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45" y="705693"/>
            <a:ext cx="3078195" cy="544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3DF73-BF87-4111-4B31-5802D7053D27}"/>
              </a:ext>
            </a:extLst>
          </p:cNvPr>
          <p:cNvSpPr txBox="1"/>
          <p:nvPr/>
        </p:nvSpPr>
        <p:spPr>
          <a:xfrm>
            <a:off x="5366657" y="68116"/>
            <a:ext cx="1534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68262-3FDB-4C7B-5B7E-7B9193C711C3}"/>
              </a:ext>
            </a:extLst>
          </p:cNvPr>
          <p:cNvSpPr txBox="1"/>
          <p:nvPr/>
        </p:nvSpPr>
        <p:spPr>
          <a:xfrm>
            <a:off x="3973287" y="6205109"/>
            <a:ext cx="4822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Freudenthal</a:t>
            </a:r>
            <a:r>
              <a:rPr lang="en-US" sz="3200" dirty="0"/>
              <a:t> Triangulation</a:t>
            </a:r>
          </a:p>
        </p:txBody>
      </p:sp>
    </p:spTree>
    <p:extLst>
      <p:ext uri="{BB962C8B-B14F-4D97-AF65-F5344CB8AC3E}">
        <p14:creationId xmlns:p14="http://schemas.microsoft.com/office/powerpoint/2010/main" val="309684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A765D-FFF7-4086-8DD4-368F00DC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1141940"/>
            <a:ext cx="11801856" cy="45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85163-AF96-0806-BFD1-323A1F3F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46" y="77156"/>
            <a:ext cx="10305708" cy="67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3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584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9" name="Donut 8"/>
          <p:cNvSpPr/>
          <p:nvPr/>
        </p:nvSpPr>
        <p:spPr>
          <a:xfrm>
            <a:off x="5998817" y="2409648"/>
            <a:ext cx="1946607" cy="2433388"/>
          </a:xfrm>
          <a:prstGeom prst="donut">
            <a:avLst>
              <a:gd name="adj" fmla="val 149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TDA Pipe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92" b="-9592"/>
          <a:stretch>
            <a:fillRect/>
          </a:stretch>
        </p:blipFill>
        <p:spPr>
          <a:xfrm>
            <a:off x="741017" y="1463147"/>
            <a:ext cx="10515600" cy="5257563"/>
          </a:xfrm>
        </p:spPr>
      </p:pic>
      <p:sp>
        <p:nvSpPr>
          <p:cNvPr id="5" name="Rounded Rectangle 4"/>
          <p:cNvSpPr/>
          <p:nvPr/>
        </p:nvSpPr>
        <p:spPr>
          <a:xfrm>
            <a:off x="905774" y="4011283"/>
            <a:ext cx="9316528" cy="25189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9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90" y="1364175"/>
            <a:ext cx="9977419" cy="41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793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Brain Vasculature</a:t>
            </a:r>
            <a:br>
              <a:rPr lang="en-US" sz="3600" dirty="0"/>
            </a:br>
            <a:r>
              <a:rPr lang="en-US" sz="3600" dirty="0"/>
              <a:t>Age (and Gender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95983" y="212155"/>
            <a:ext cx="994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Bendich</a:t>
            </a:r>
            <a:r>
              <a:rPr lang="en-US" dirty="0"/>
              <a:t> </a:t>
            </a:r>
          </a:p>
          <a:p>
            <a:r>
              <a:rPr lang="en-US" dirty="0" err="1"/>
              <a:t>Marron</a:t>
            </a:r>
            <a:endParaRPr lang="en-US" dirty="0"/>
          </a:p>
          <a:p>
            <a:r>
              <a:rPr lang="en-US" dirty="0"/>
              <a:t>Miller</a:t>
            </a:r>
          </a:p>
          <a:p>
            <a:r>
              <a:rPr lang="en-US" dirty="0" err="1"/>
              <a:t>Pieloch</a:t>
            </a:r>
            <a:endParaRPr lang="en-US" dirty="0"/>
          </a:p>
          <a:p>
            <a:r>
              <a:rPr lang="en-US" dirty="0" err="1"/>
              <a:t>Skwerer</a:t>
            </a:r>
            <a:endParaRPr lang="en-US" dirty="0"/>
          </a:p>
        </p:txBody>
      </p:sp>
      <p:pic>
        <p:nvPicPr>
          <p:cNvPr id="6" name="Content Placeholder 5" descr="coloredVessels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45" r="-10245"/>
          <a:stretch>
            <a:fillRect/>
          </a:stretch>
        </p:blipFill>
        <p:spPr>
          <a:xfrm>
            <a:off x="838200" y="1825625"/>
            <a:ext cx="10924606" cy="4520584"/>
          </a:xfrm>
        </p:spPr>
      </p:pic>
    </p:spTree>
    <p:extLst>
      <p:ext uri="{BB962C8B-B14F-4D97-AF65-F5344CB8AC3E}">
        <p14:creationId xmlns:p14="http://schemas.microsoft.com/office/powerpoint/2010/main" val="191254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054" y="425685"/>
            <a:ext cx="10515600" cy="1325563"/>
          </a:xfrm>
        </p:spPr>
        <p:txBody>
          <a:bodyPr/>
          <a:lstStyle/>
          <a:p>
            <a:r>
              <a:rPr lang="en-US" dirty="0"/>
              <a:t>                  Persistence Features</a:t>
            </a:r>
          </a:p>
        </p:txBody>
      </p:sp>
      <p:pic>
        <p:nvPicPr>
          <p:cNvPr id="4" name="Content Placeholder 3" descr="loop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4986376" y="3316925"/>
            <a:ext cx="6002346" cy="3301059"/>
          </a:xfrm>
        </p:spPr>
      </p:pic>
      <p:sp>
        <p:nvSpPr>
          <p:cNvPr id="5" name="TextBox 4"/>
          <p:cNvSpPr txBox="1"/>
          <p:nvPr/>
        </p:nvSpPr>
        <p:spPr>
          <a:xfrm>
            <a:off x="1167609" y="3163989"/>
            <a:ext cx="3352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0D persistence by height</a:t>
            </a:r>
          </a:p>
          <a:p>
            <a:r>
              <a:rPr lang="en-US" sz="2400" dirty="0"/>
              <a:t>1D persistence by growth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5301" y="2018370"/>
            <a:ext cx="272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of a 1-cycle</a:t>
            </a:r>
          </a:p>
          <a:p>
            <a:r>
              <a:rPr lang="en-US" sz="2400" dirty="0"/>
              <a:t>“Medium Size”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5054" y="4387681"/>
            <a:ext cx="2472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8514" y="4967455"/>
            <a:ext cx="45439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Brain </a:t>
            </a:r>
            <a:r>
              <a:rPr lang="en-US" sz="2800" dirty="0">
                <a:sym typeface="Wingdings"/>
              </a:rPr>
              <a:t> top 100 </a:t>
            </a:r>
            <a:r>
              <a:rPr lang="en-US" sz="2800" dirty="0" err="1">
                <a:sym typeface="Wingdings"/>
              </a:rPr>
              <a:t>persistences</a:t>
            </a:r>
            <a:r>
              <a:rPr lang="en-US" sz="2800" dirty="0">
                <a:sym typeface="Wingdings"/>
              </a:rPr>
              <a:t> </a:t>
            </a:r>
          </a:p>
          <a:p>
            <a:r>
              <a:rPr lang="en-US" sz="2800" dirty="0">
                <a:sym typeface="Wingdings"/>
              </a:rPr>
              <a:t>ranked by size</a:t>
            </a:r>
          </a:p>
          <a:p>
            <a:endParaRPr lang="en-US" sz="2800" dirty="0"/>
          </a:p>
        </p:txBody>
      </p:sp>
      <p:pic>
        <p:nvPicPr>
          <p:cNvPr id="9" name="Content Placeholder 5" descr="coloredVessel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45" r="-10245"/>
          <a:stretch>
            <a:fillRect/>
          </a:stretch>
        </p:blipFill>
        <p:spPr>
          <a:xfrm>
            <a:off x="-152618" y="355320"/>
            <a:ext cx="3318164" cy="18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8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64" y="549791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67" y="2074433"/>
            <a:ext cx="50397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/>
              </a:rPr>
              <a:t>Brains -&gt; ran PCA on these features </a:t>
            </a:r>
          </a:p>
          <a:p>
            <a:r>
              <a:rPr lang="en-US" sz="2400" dirty="0">
                <a:sym typeface="Wingdings"/>
              </a:rPr>
              <a:t>and selected first eigenvector.</a:t>
            </a:r>
          </a:p>
          <a:p>
            <a:r>
              <a:rPr lang="en-US" sz="2400" dirty="0">
                <a:sym typeface="Wingdings"/>
              </a:rPr>
              <a:t>Projected onto that to get a coordinate</a:t>
            </a:r>
          </a:p>
          <a:p>
            <a:r>
              <a:rPr lang="en-US" sz="2400" dirty="0">
                <a:sym typeface="Wingdings"/>
              </a:rPr>
              <a:t>called PC1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Correlate this with age and it </a:t>
            </a:r>
          </a:p>
          <a:p>
            <a:r>
              <a:rPr lang="en-US" sz="2400" dirty="0">
                <a:sym typeface="Wingdings"/>
              </a:rPr>
              <a:t>does really well – better than </a:t>
            </a:r>
          </a:p>
          <a:p>
            <a:r>
              <a:rPr lang="en-US" sz="2400" dirty="0">
                <a:sym typeface="Wingdings"/>
              </a:rPr>
              <a:t>all other known methods.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64940" y="242014"/>
            <a:ext cx="165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Colors are age</a:t>
            </a:r>
          </a:p>
        </p:txBody>
      </p:sp>
      <p:pic>
        <p:nvPicPr>
          <p:cNvPr id="7" name="Content Placeholder 6" descr="Dgm1Stats_Unscaled_P41Qtop100PC1vs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5" r="-2835"/>
          <a:stretch/>
        </p:blipFill>
        <p:spPr>
          <a:xfrm rot="5400000">
            <a:off x="5645349" y="181260"/>
            <a:ext cx="5898355" cy="7004748"/>
          </a:xfrm>
        </p:spPr>
      </p:pic>
    </p:spTree>
    <p:extLst>
      <p:ext uri="{BB962C8B-B14F-4D97-AF65-F5344CB8AC3E}">
        <p14:creationId xmlns:p14="http://schemas.microsoft.com/office/powerpoint/2010/main" val="370148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9" y="972817"/>
            <a:ext cx="11765503" cy="49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7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79463" y="1713485"/>
            <a:ext cx="11467267" cy="3489073"/>
            <a:chOff x="367471" y="3631236"/>
            <a:chExt cx="9437426" cy="2871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71" y="3631236"/>
              <a:ext cx="9437426" cy="28714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814269" y="4174435"/>
              <a:ext cx="2377440" cy="405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58717" y="5030776"/>
              <a:ext cx="2377440" cy="405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70714" y="5766738"/>
              <a:ext cx="2377440" cy="405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417" y="4212618"/>
              <a:ext cx="349372" cy="2367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229" y="5084704"/>
              <a:ext cx="375202" cy="2568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872" y="5887117"/>
              <a:ext cx="347716" cy="233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017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1" r="700"/>
          <a:stretch/>
        </p:blipFill>
        <p:spPr>
          <a:xfrm>
            <a:off x="100584" y="2044080"/>
            <a:ext cx="11905488" cy="27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1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Adcock-Carlsson-Carlsson Coordinates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7300" y="3400137"/>
            <a:ext cx="90088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Positive:   </a:t>
            </a:r>
          </a:p>
          <a:p>
            <a:r>
              <a:rPr lang="en-US" sz="2400" dirty="0"/>
              <a:t>          Varying continuously and consistent as number of points changes</a:t>
            </a:r>
          </a:p>
          <a:p>
            <a:r>
              <a:rPr lang="en-US" sz="2400" dirty="0"/>
              <a:t>          (death into diagonal)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May or may not be positive: </a:t>
            </a:r>
          </a:p>
          <a:p>
            <a:r>
              <a:rPr lang="en-US" sz="2400" dirty="0"/>
              <a:t>         Higher emphasis on points further from diagonal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76" y="2021412"/>
            <a:ext cx="6197333" cy="1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1444434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Classification of Hepatic Lesions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11" y="1561086"/>
            <a:ext cx="6317526" cy="5210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0" y="3178659"/>
            <a:ext cx="1471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A. Adcock</a:t>
            </a:r>
          </a:p>
          <a:p>
            <a:r>
              <a:rPr lang="en-US" sz="2000" dirty="0"/>
              <a:t>D. Rubin</a:t>
            </a:r>
          </a:p>
          <a:p>
            <a:r>
              <a:rPr lang="en-US" sz="2000" dirty="0"/>
              <a:t>G. Carlsson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05266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58" y="954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Classification of Hepatic Lesions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0186" y="4014585"/>
            <a:ext cx="1646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132 images to be classified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936" y="2071998"/>
            <a:ext cx="1471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A. Adcock</a:t>
            </a:r>
          </a:p>
          <a:p>
            <a:r>
              <a:rPr lang="en-US" sz="2000" dirty="0"/>
              <a:t>D. Rubin</a:t>
            </a:r>
          </a:p>
          <a:p>
            <a:r>
              <a:rPr lang="en-US" sz="2000" dirty="0"/>
              <a:t>G. Carlsson</a:t>
            </a:r>
            <a:endParaRPr lang="es-CO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38" y="1202674"/>
            <a:ext cx="10109030" cy="52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90" y="1854388"/>
            <a:ext cx="4268135" cy="397607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3358" y="954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Classification of Hepatic Lesions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0186" y="4014585"/>
            <a:ext cx="1646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132 images to be classified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936" y="2071998"/>
            <a:ext cx="1471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A. Adcock</a:t>
            </a:r>
          </a:p>
          <a:p>
            <a:r>
              <a:rPr lang="en-US" sz="2000" dirty="0"/>
              <a:t>D. Rubin</a:t>
            </a:r>
          </a:p>
          <a:p>
            <a:r>
              <a:rPr lang="en-US" sz="2000" dirty="0"/>
              <a:t>G. Carlsson</a:t>
            </a:r>
            <a:endParaRPr lang="es-CO" sz="20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8106770" y="3087660"/>
            <a:ext cx="1119116" cy="75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10150288" y="3172656"/>
            <a:ext cx="1697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70480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5" y="2430438"/>
            <a:ext cx="10794098" cy="27284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3358" y="368430"/>
            <a:ext cx="10515600" cy="13255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Classification of Hepatic Lesions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4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75" t="3094" r="3474" b="8087"/>
          <a:stretch/>
        </p:blipFill>
        <p:spPr>
          <a:xfrm>
            <a:off x="85018" y="931677"/>
            <a:ext cx="12046349" cy="47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0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7" y="931266"/>
            <a:ext cx="10040026" cy="49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2775" t="14800" r="50195" b="-2798"/>
          <a:stretch/>
        </p:blipFill>
        <p:spPr>
          <a:xfrm>
            <a:off x="194785" y="1340843"/>
            <a:ext cx="2313186" cy="2493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367" y="1602004"/>
            <a:ext cx="8860419" cy="4823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8801" t="14800" r="11099" b="-2798"/>
          <a:stretch/>
        </p:blipFill>
        <p:spPr>
          <a:xfrm>
            <a:off x="137633" y="4163291"/>
            <a:ext cx="2504987" cy="2493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33" y="830073"/>
            <a:ext cx="949333" cy="421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09" y="830073"/>
            <a:ext cx="936000" cy="4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230" y="830073"/>
            <a:ext cx="946667" cy="4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9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"/>
          <a:stretch/>
        </p:blipFill>
        <p:spPr>
          <a:xfrm>
            <a:off x="59284" y="852654"/>
            <a:ext cx="12036857" cy="40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218"/>
            <a:ext cx="12192000" cy="40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6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500"/>
          <a:stretch/>
        </p:blipFill>
        <p:spPr>
          <a:xfrm>
            <a:off x="695660" y="1349472"/>
            <a:ext cx="10873832" cy="42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5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44"/>
          <a:stretch/>
        </p:blipFill>
        <p:spPr>
          <a:xfrm>
            <a:off x="636776" y="2264378"/>
            <a:ext cx="3742167" cy="1839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8"/>
          <a:stretch/>
        </p:blipFill>
        <p:spPr>
          <a:xfrm>
            <a:off x="1083799" y="3838312"/>
            <a:ext cx="10067605" cy="138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2" y="1781558"/>
            <a:ext cx="6143503" cy="358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279" r="16111" b="14418"/>
          <a:stretch/>
        </p:blipFill>
        <p:spPr>
          <a:xfrm>
            <a:off x="6869430" y="1874597"/>
            <a:ext cx="4978908" cy="34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91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A2E08-DBF7-40E6-8756-29DC50E7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027"/>
            <a:ext cx="12192000" cy="3379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B0B25B-3AF5-E2A3-2975-63B86120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68"/>
          <a:stretch/>
        </p:blipFill>
        <p:spPr>
          <a:xfrm>
            <a:off x="47335" y="626495"/>
            <a:ext cx="12097329" cy="4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5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05554-92D4-3BF2-F754-EE52684119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2" y="3047155"/>
            <a:ext cx="8318268" cy="7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9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01693B-DA90-AF8A-C767-BF74F80E44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86" y="3424768"/>
            <a:ext cx="6161066" cy="694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DC0D5-6922-5100-6FD3-E11B5935B8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33" y="2094655"/>
            <a:ext cx="5304669" cy="5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2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394" y="233388"/>
            <a:ext cx="4849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space of persistence diagrams</a:t>
            </a:r>
          </a:p>
        </p:txBody>
      </p:sp>
      <p:pic>
        <p:nvPicPr>
          <p:cNvPr id="83" name="Picture 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2" y="352167"/>
            <a:ext cx="5216000" cy="47085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2009785"/>
            <a:ext cx="1120000" cy="2811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7" y="2357824"/>
            <a:ext cx="646857" cy="342857"/>
          </a:xfrm>
          <a:prstGeom prst="rect">
            <a:avLst/>
          </a:prstGeom>
        </p:spPr>
      </p:pic>
      <p:sp>
        <p:nvSpPr>
          <p:cNvPr id="87" name="Left Brace 86"/>
          <p:cNvSpPr/>
          <p:nvPr/>
        </p:nvSpPr>
        <p:spPr>
          <a:xfrm>
            <a:off x="7877345" y="1610937"/>
            <a:ext cx="408516" cy="2078941"/>
          </a:xfrm>
          <a:prstGeom prst="leftBrace">
            <a:avLst>
              <a:gd name="adj1" fmla="val 75059"/>
              <a:gd name="adj2" fmla="val 4450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9028092" y="3399716"/>
            <a:ext cx="172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(multiplicity)</a:t>
            </a:r>
          </a:p>
        </p:txBody>
      </p:sp>
      <p:pic>
        <p:nvPicPr>
          <p:cNvPr id="90" name="Picture 8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66" y="4495598"/>
            <a:ext cx="3817144" cy="45714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6" y="5666187"/>
            <a:ext cx="2018971" cy="59462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9199705" y="5868516"/>
            <a:ext cx="231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(metric completion)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5964837" y="621347"/>
            <a:ext cx="24498" cy="588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17494" y="1925423"/>
            <a:ext cx="4830291" cy="4216678"/>
            <a:chOff x="180918" y="1925423"/>
            <a:chExt cx="4830291" cy="4216678"/>
          </a:xfrm>
        </p:grpSpPr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383457" y="2011870"/>
              <a:ext cx="4627752" cy="4130231"/>
              <a:chOff x="3182247" y="849551"/>
              <a:chExt cx="6159538" cy="54973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182247" y="849551"/>
                <a:ext cx="6159538" cy="5497336"/>
                <a:chOff x="6808418" y="2523623"/>
                <a:chExt cx="4627752" cy="413023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808418" y="2523623"/>
                  <a:ext cx="4627752" cy="4130230"/>
                  <a:chOff x="5076981" y="1423099"/>
                  <a:chExt cx="3914619" cy="3252766"/>
                </a:xfrm>
              </p:grpSpPr>
              <p:sp>
                <p:nvSpPr>
                  <p:cNvPr id="28" name="Oval 27"/>
                  <p:cNvSpPr>
                    <a:spLocks noChangeAspect="1"/>
                  </p:cNvSpPr>
                  <p:nvPr/>
                </p:nvSpPr>
                <p:spPr>
                  <a:xfrm flipH="1">
                    <a:off x="5291103" y="2650591"/>
                    <a:ext cx="91301" cy="91148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076981" y="1423099"/>
                    <a:ext cx="3914619" cy="3252766"/>
                    <a:chOff x="4276438" y="2656926"/>
                    <a:chExt cx="1560943" cy="1388602"/>
                  </a:xfrm>
                </p:grpSpPr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 flipH="1">
                      <a:off x="4276438" y="2656926"/>
                      <a:ext cx="2671" cy="138860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8" name="Group 57"/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276438" y="2776451"/>
                      <a:ext cx="1560943" cy="1269077"/>
                      <a:chOff x="4276438" y="2776451"/>
                      <a:chExt cx="1560943" cy="1269077"/>
                    </a:xfrm>
                  </p:grpSpPr>
                  <p:cxnSp>
                    <p:nvCxnSpPr>
                      <p:cNvPr id="59" name="Straight Connector 58"/>
                      <p:cNvCxnSpPr/>
                      <p:nvPr/>
                    </p:nvCxnSpPr>
                    <p:spPr>
                      <a:xfrm flipH="1" flipV="1">
                        <a:off x="4276438" y="4045527"/>
                        <a:ext cx="1560943" cy="1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Straight Connector 59"/>
                      <p:cNvCxnSpPr/>
                      <p:nvPr/>
                    </p:nvCxnSpPr>
                    <p:spPr>
                      <a:xfrm flipV="1">
                        <a:off x="4276438" y="2776451"/>
                        <a:ext cx="1496751" cy="1269077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0" name="Oval 29"/>
                  <p:cNvSpPr>
                    <a:spLocks noChangeAspect="1"/>
                  </p:cNvSpPr>
                  <p:nvPr/>
                </p:nvSpPr>
                <p:spPr>
                  <a:xfrm flipH="1">
                    <a:off x="5854267" y="1426370"/>
                    <a:ext cx="91301" cy="91148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1" name="Oval 30"/>
                  <p:cNvSpPr>
                    <a:spLocks noChangeAspect="1"/>
                  </p:cNvSpPr>
                  <p:nvPr/>
                </p:nvSpPr>
                <p:spPr>
                  <a:xfrm flipH="1">
                    <a:off x="7633062" y="1634056"/>
                    <a:ext cx="91301" cy="91148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2" name="Oval 31"/>
                  <p:cNvSpPr>
                    <a:spLocks noChangeAspect="1"/>
                  </p:cNvSpPr>
                  <p:nvPr/>
                </p:nvSpPr>
                <p:spPr>
                  <a:xfrm flipH="1">
                    <a:off x="7267091" y="274174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3" name="Oval 32"/>
                  <p:cNvSpPr>
                    <a:spLocks noChangeAspect="1"/>
                  </p:cNvSpPr>
                  <p:nvPr/>
                </p:nvSpPr>
                <p:spPr>
                  <a:xfrm flipH="1">
                    <a:off x="5877585" y="3938321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4" name="Oval 33"/>
                  <p:cNvSpPr>
                    <a:spLocks noChangeAspect="1"/>
                  </p:cNvSpPr>
                  <p:nvPr/>
                </p:nvSpPr>
                <p:spPr>
                  <a:xfrm flipH="1">
                    <a:off x="6497903" y="339382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5" name="Oval 34"/>
                  <p:cNvSpPr>
                    <a:spLocks noChangeAspect="1"/>
                  </p:cNvSpPr>
                  <p:nvPr/>
                </p:nvSpPr>
                <p:spPr>
                  <a:xfrm flipH="1">
                    <a:off x="6609579" y="332703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6" name="Oval 35"/>
                  <p:cNvSpPr>
                    <a:spLocks noChangeAspect="1"/>
                  </p:cNvSpPr>
                  <p:nvPr/>
                </p:nvSpPr>
                <p:spPr>
                  <a:xfrm flipH="1">
                    <a:off x="5981200" y="374727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7" name="Oval 36"/>
                  <p:cNvSpPr>
                    <a:spLocks noChangeAspect="1"/>
                  </p:cNvSpPr>
                  <p:nvPr/>
                </p:nvSpPr>
                <p:spPr>
                  <a:xfrm flipH="1">
                    <a:off x="7132816" y="289787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8" name="Oval 37"/>
                  <p:cNvSpPr>
                    <a:spLocks noChangeAspect="1"/>
                  </p:cNvSpPr>
                  <p:nvPr/>
                </p:nvSpPr>
                <p:spPr>
                  <a:xfrm flipH="1">
                    <a:off x="6190051" y="360668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39" name="Oval 38"/>
                  <p:cNvSpPr>
                    <a:spLocks noChangeAspect="1"/>
                  </p:cNvSpPr>
                  <p:nvPr/>
                </p:nvSpPr>
                <p:spPr>
                  <a:xfrm flipH="1">
                    <a:off x="7463406" y="2607704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0" name="Oval 39"/>
                  <p:cNvSpPr>
                    <a:spLocks noChangeAspect="1"/>
                  </p:cNvSpPr>
                  <p:nvPr/>
                </p:nvSpPr>
                <p:spPr>
                  <a:xfrm flipH="1">
                    <a:off x="6931600" y="303582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1" name="Oval 40"/>
                  <p:cNvSpPr>
                    <a:spLocks noChangeAspect="1"/>
                  </p:cNvSpPr>
                  <p:nvPr/>
                </p:nvSpPr>
                <p:spPr>
                  <a:xfrm flipH="1">
                    <a:off x="5681128" y="4011473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2" name="Oval 41"/>
                  <p:cNvSpPr>
                    <a:spLocks noChangeAspect="1"/>
                  </p:cNvSpPr>
                  <p:nvPr/>
                </p:nvSpPr>
                <p:spPr>
                  <a:xfrm flipH="1">
                    <a:off x="6716156" y="3159052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3" name="Oval 42"/>
                  <p:cNvSpPr>
                    <a:spLocks noChangeAspect="1"/>
                  </p:cNvSpPr>
                  <p:nvPr/>
                </p:nvSpPr>
                <p:spPr>
                  <a:xfrm flipH="1">
                    <a:off x="6392104" y="3527856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4" name="Oval 43"/>
                  <p:cNvSpPr>
                    <a:spLocks noChangeAspect="1"/>
                  </p:cNvSpPr>
                  <p:nvPr/>
                </p:nvSpPr>
                <p:spPr>
                  <a:xfrm flipH="1">
                    <a:off x="7708654" y="235186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5" name="Oval 44"/>
                  <p:cNvSpPr>
                    <a:spLocks noChangeAspect="1"/>
                  </p:cNvSpPr>
                  <p:nvPr/>
                </p:nvSpPr>
                <p:spPr>
                  <a:xfrm flipH="1">
                    <a:off x="6299368" y="332376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6" name="Oval 45"/>
                  <p:cNvSpPr>
                    <a:spLocks noChangeAspect="1"/>
                  </p:cNvSpPr>
                  <p:nvPr/>
                </p:nvSpPr>
                <p:spPr>
                  <a:xfrm flipH="1">
                    <a:off x="6318952" y="3079492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7" name="Oval 46"/>
                  <p:cNvSpPr>
                    <a:spLocks noChangeAspect="1"/>
                  </p:cNvSpPr>
                  <p:nvPr/>
                </p:nvSpPr>
                <p:spPr>
                  <a:xfrm flipH="1">
                    <a:off x="7193939" y="2816853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48" name="Oval 47"/>
                  <p:cNvSpPr>
                    <a:spLocks noChangeAspect="1"/>
                  </p:cNvSpPr>
                  <p:nvPr/>
                </p:nvSpPr>
                <p:spPr>
                  <a:xfrm flipH="1">
                    <a:off x="6358851" y="3454704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9" name="Oval 48"/>
                  <p:cNvSpPr>
                    <a:spLocks noChangeAspect="1"/>
                  </p:cNvSpPr>
                  <p:nvPr/>
                </p:nvSpPr>
                <p:spPr>
                  <a:xfrm flipH="1">
                    <a:off x="6263203" y="365694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0" name="Oval 49"/>
                  <p:cNvSpPr>
                    <a:spLocks noChangeAspect="1"/>
                  </p:cNvSpPr>
                  <p:nvPr/>
                </p:nvSpPr>
                <p:spPr>
                  <a:xfrm flipH="1">
                    <a:off x="5877585" y="3865169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1" name="Oval 50"/>
                  <p:cNvSpPr>
                    <a:spLocks noChangeAspect="1"/>
                  </p:cNvSpPr>
                  <p:nvPr/>
                </p:nvSpPr>
                <p:spPr>
                  <a:xfrm flipH="1">
                    <a:off x="5511588" y="4117745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2" name="Oval 51"/>
                  <p:cNvSpPr>
                    <a:spLocks noChangeAspect="1"/>
                  </p:cNvSpPr>
                  <p:nvPr/>
                </p:nvSpPr>
                <p:spPr>
                  <a:xfrm flipH="1">
                    <a:off x="7390253" y="266858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3" name="Oval 52"/>
                  <p:cNvSpPr>
                    <a:spLocks noChangeAspect="1"/>
                  </p:cNvSpPr>
                  <p:nvPr/>
                </p:nvSpPr>
                <p:spPr>
                  <a:xfrm flipH="1">
                    <a:off x="6845209" y="3159052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4" name="Oval 53"/>
                  <p:cNvSpPr>
                    <a:spLocks noChangeAspect="1"/>
                  </p:cNvSpPr>
                  <p:nvPr/>
                </p:nvSpPr>
                <p:spPr>
                  <a:xfrm flipH="1">
                    <a:off x="6729547" y="308094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5" name="Oval 54"/>
                  <p:cNvSpPr>
                    <a:spLocks noChangeAspect="1"/>
                  </p:cNvSpPr>
                  <p:nvPr/>
                </p:nvSpPr>
                <p:spPr>
                  <a:xfrm flipH="1">
                    <a:off x="7971059" y="220623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6" name="Oval 55"/>
                  <p:cNvSpPr>
                    <a:spLocks noChangeAspect="1"/>
                  </p:cNvSpPr>
                  <p:nvPr/>
                </p:nvSpPr>
                <p:spPr>
                  <a:xfrm flipH="1">
                    <a:off x="7605561" y="252765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 flipH="1">
                  <a:off x="9106463" y="437959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9" name="Oval 8"/>
                <p:cNvSpPr>
                  <a:spLocks noChangeAspect="1"/>
                </p:cNvSpPr>
                <p:nvPr/>
              </p:nvSpPr>
              <p:spPr>
                <a:xfrm flipH="1">
                  <a:off x="8613748" y="4588738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0" name="Oval 9"/>
                <p:cNvSpPr>
                  <a:spLocks noChangeAspect="1"/>
                </p:cNvSpPr>
                <p:nvPr/>
              </p:nvSpPr>
              <p:spPr>
                <a:xfrm flipH="1">
                  <a:off x="9671285" y="394507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1" name="Oval 10"/>
                <p:cNvSpPr>
                  <a:spLocks noChangeAspect="1"/>
                </p:cNvSpPr>
                <p:nvPr/>
              </p:nvSpPr>
              <p:spPr>
                <a:xfrm flipH="1">
                  <a:off x="9259026" y="437959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2" name="Oval 11"/>
                <p:cNvSpPr>
                  <a:spLocks noChangeAspect="1"/>
                </p:cNvSpPr>
                <p:nvPr/>
              </p:nvSpPr>
              <p:spPr>
                <a:xfrm flipH="1">
                  <a:off x="9122294" y="4280406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3" name="Oval 12"/>
                <p:cNvSpPr>
                  <a:spLocks noChangeAspect="1"/>
                </p:cNvSpPr>
                <p:nvPr/>
              </p:nvSpPr>
              <p:spPr>
                <a:xfrm flipH="1">
                  <a:off x="9106463" y="4420534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4" name="Oval 13"/>
                <p:cNvSpPr>
                  <a:spLocks noChangeAspect="1"/>
                </p:cNvSpPr>
                <p:nvPr/>
              </p:nvSpPr>
              <p:spPr>
                <a:xfrm flipH="1">
                  <a:off x="8613748" y="4629682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5" name="Oval 14"/>
                <p:cNvSpPr>
                  <a:spLocks noChangeAspect="1"/>
                </p:cNvSpPr>
                <p:nvPr/>
              </p:nvSpPr>
              <p:spPr>
                <a:xfrm flipH="1">
                  <a:off x="9671285" y="3986023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6" name="Oval 15"/>
                <p:cNvSpPr>
                  <a:spLocks noChangeAspect="1"/>
                </p:cNvSpPr>
                <p:nvPr/>
              </p:nvSpPr>
              <p:spPr>
                <a:xfrm flipH="1">
                  <a:off x="9259026" y="4420534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7" name="Oval 16"/>
                <p:cNvSpPr>
                  <a:spLocks noChangeAspect="1"/>
                </p:cNvSpPr>
                <p:nvPr/>
              </p:nvSpPr>
              <p:spPr>
                <a:xfrm flipH="1">
                  <a:off x="9122294" y="432135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8" name="Oval 17"/>
                <p:cNvSpPr>
                  <a:spLocks noChangeAspect="1"/>
                </p:cNvSpPr>
                <p:nvPr/>
              </p:nvSpPr>
              <p:spPr>
                <a:xfrm flipH="1">
                  <a:off x="9747910" y="386097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9" name="Oval 18"/>
                <p:cNvSpPr>
                  <a:spLocks noChangeAspect="1"/>
                </p:cNvSpPr>
                <p:nvPr/>
              </p:nvSpPr>
              <p:spPr>
                <a:xfrm flipH="1">
                  <a:off x="9255195" y="4070118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0" name="Oval 19"/>
                <p:cNvSpPr>
                  <a:spLocks noChangeAspect="1"/>
                </p:cNvSpPr>
                <p:nvPr/>
              </p:nvSpPr>
              <p:spPr>
                <a:xfrm flipH="1">
                  <a:off x="10312732" y="342645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1" name="Oval 20"/>
                <p:cNvSpPr>
                  <a:spLocks noChangeAspect="1"/>
                </p:cNvSpPr>
                <p:nvPr/>
              </p:nvSpPr>
              <p:spPr>
                <a:xfrm flipH="1">
                  <a:off x="9900473" y="386097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 flipH="1">
                  <a:off x="9763741" y="3761786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 flipH="1">
                  <a:off x="8137469" y="517116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 flipH="1">
                  <a:off x="7644754" y="5380317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 flipH="1">
                  <a:off x="8702291" y="4736658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 flipH="1">
                  <a:off x="8290032" y="517116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7" name="Oval 26"/>
                <p:cNvSpPr>
                  <a:spLocks noChangeAspect="1"/>
                </p:cNvSpPr>
                <p:nvPr/>
              </p:nvSpPr>
              <p:spPr>
                <a:xfrm flipH="1">
                  <a:off x="8153300" y="5071985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6458" y="5113646"/>
                <a:ext cx="862476" cy="457143"/>
              </a:xfrm>
              <a:prstGeom prst="rect">
                <a:avLst/>
              </a:prstGeom>
            </p:spPr>
          </p:pic>
        </p:grpSp>
        <p:cxnSp>
          <p:nvCxnSpPr>
            <p:cNvPr id="71" name="Straight Connector 70"/>
            <p:cNvCxnSpPr/>
            <p:nvPr/>
          </p:nvCxnSpPr>
          <p:spPr>
            <a:xfrm flipV="1">
              <a:off x="371265" y="1925423"/>
              <a:ext cx="4437441" cy="3774718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18" y="5615569"/>
              <a:ext cx="128000" cy="169143"/>
            </a:xfrm>
            <a:prstGeom prst="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AF58FBB4-22C0-4786-AA49-673A571AC17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2" y="2456150"/>
            <a:ext cx="3165540" cy="414725"/>
          </a:xfrm>
          <a:prstGeom prst="rect">
            <a:avLst/>
          </a:prstGeom>
        </p:spPr>
      </p:pic>
      <p:pic>
        <p:nvPicPr>
          <p:cNvPr id="5" name="Picture 4" descr="\documentclass{article}&#10;\usepackage{amsmath,amsfonts,mathrsfs,dsfont}&#10;\pagestyle{empty}&#10;\begin{document}&#10;&#10;\[&#10;\mathsf{m}: S \longrightarrow \mathbb{N}&#10;\]&#10;\end{document}" title="IguanaTex Bitmap Display">
            <a:extLst>
              <a:ext uri="{FF2B5EF4-FFF2-40B4-BE49-F238E27FC236}">
                <a16:creationId xmlns:a16="http://schemas.microsoft.com/office/drawing/2014/main" id="{FB45F802-0614-5510-D835-B1A27AD84AC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3013409"/>
            <a:ext cx="1931429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2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758" y="835890"/>
            <a:ext cx="484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Problem:</a:t>
            </a:r>
          </a:p>
        </p:txBody>
      </p:sp>
      <p:pic>
        <p:nvPicPr>
          <p:cNvPr id="61" name="Picture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2" y="352167"/>
            <a:ext cx="5216000" cy="4708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2009785"/>
            <a:ext cx="1120000" cy="2811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7" y="2357824"/>
            <a:ext cx="646857" cy="342857"/>
          </a:xfrm>
          <a:prstGeom prst="rect">
            <a:avLst/>
          </a:prstGeom>
        </p:spPr>
      </p:pic>
      <p:sp>
        <p:nvSpPr>
          <p:cNvPr id="71" name="Left Brace 70"/>
          <p:cNvSpPr/>
          <p:nvPr/>
        </p:nvSpPr>
        <p:spPr>
          <a:xfrm>
            <a:off x="7877345" y="1610937"/>
            <a:ext cx="408516" cy="2078941"/>
          </a:xfrm>
          <a:prstGeom prst="leftBrace">
            <a:avLst>
              <a:gd name="adj1" fmla="val 75059"/>
              <a:gd name="adj2" fmla="val 4450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028092" y="3399716"/>
            <a:ext cx="172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(multiplicity)</a:t>
            </a:r>
          </a:p>
        </p:txBody>
      </p:sp>
      <p:pic>
        <p:nvPicPr>
          <p:cNvPr id="78" name="Picture 7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66" y="4495598"/>
            <a:ext cx="3817144" cy="45714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6" y="5666187"/>
            <a:ext cx="2018971" cy="59462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199705" y="5868516"/>
            <a:ext cx="231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(metric completion)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35769" y="4952742"/>
            <a:ext cx="4793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9758" y="1697664"/>
            <a:ext cx="494847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Given an arbitrary continuous function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approximate it arbitrarily well , in a computationally-feasible manner.</a:t>
            </a: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2" y="2662417"/>
            <a:ext cx="2018286" cy="28114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5964837" y="621347"/>
            <a:ext cx="24498" cy="588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\documentclass{article}&#10;\usepackage{amsmath,amsfonts,mathrsfs,dsfont}&#10;\pagestyle{empty}&#10;\begin{document}&#10;&#10;\[&#10;\mathsf{m}: S \longrightarrow \mathbb{N}&#10;\]&#10;\end{document}" title="IguanaTex Bitmap Display">
            <a:extLst>
              <a:ext uri="{FF2B5EF4-FFF2-40B4-BE49-F238E27FC236}">
                <a16:creationId xmlns:a16="http://schemas.microsoft.com/office/drawing/2014/main" id="{8D645ECE-11D5-131A-8FD3-68A539EB177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3013409"/>
            <a:ext cx="1931429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41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08" y="237109"/>
            <a:ext cx="10515600" cy="1325563"/>
          </a:xfrm>
        </p:spPr>
        <p:txBody>
          <a:bodyPr/>
          <a:lstStyle/>
          <a:p>
            <a:r>
              <a:rPr lang="en-US" dirty="0"/>
              <a:t>Compactness in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81" y="716727"/>
            <a:ext cx="1294857" cy="41485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089900" y="242371"/>
            <a:ext cx="394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(joint with E. Munch and F. </a:t>
            </a:r>
            <a:r>
              <a:rPr lang="en-US" dirty="0" err="1"/>
              <a:t>Khasawneh</a:t>
            </a:r>
            <a:r>
              <a:rPr lang="en-US" dirty="0"/>
              <a:t>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EEA848F-A294-41B7-B5CB-94C9E333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49" y="1502362"/>
            <a:ext cx="52807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2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2" y="352167"/>
            <a:ext cx="5216000" cy="4708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2009785"/>
            <a:ext cx="1120000" cy="2811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7" y="2357824"/>
            <a:ext cx="646857" cy="342857"/>
          </a:xfrm>
          <a:prstGeom prst="rect">
            <a:avLst/>
          </a:prstGeom>
        </p:spPr>
      </p:pic>
      <p:sp>
        <p:nvSpPr>
          <p:cNvPr id="71" name="Left Brace 70"/>
          <p:cNvSpPr/>
          <p:nvPr/>
        </p:nvSpPr>
        <p:spPr>
          <a:xfrm>
            <a:off x="7877345" y="1610937"/>
            <a:ext cx="408516" cy="2078941"/>
          </a:xfrm>
          <a:prstGeom prst="leftBrace">
            <a:avLst>
              <a:gd name="adj1" fmla="val 75059"/>
              <a:gd name="adj2" fmla="val 4450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028092" y="3399716"/>
            <a:ext cx="172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(multiplicity)</a:t>
            </a:r>
          </a:p>
        </p:txBody>
      </p:sp>
      <p:pic>
        <p:nvPicPr>
          <p:cNvPr id="78" name="Picture 7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66" y="4495598"/>
            <a:ext cx="3817144" cy="45714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96" y="5666187"/>
            <a:ext cx="2018971" cy="59462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199705" y="5868516"/>
            <a:ext cx="231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(metric completion)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5964837" y="621347"/>
            <a:ext cx="24498" cy="588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0" y="936752"/>
            <a:ext cx="2178285" cy="37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2061" y="802157"/>
            <a:ext cx="215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and compactly supported</a:t>
            </a:r>
          </a:p>
        </p:txBody>
      </p:sp>
      <p:sp>
        <p:nvSpPr>
          <p:cNvPr id="14" name="Freeform 13"/>
          <p:cNvSpPr/>
          <p:nvPr/>
        </p:nvSpPr>
        <p:spPr>
          <a:xfrm>
            <a:off x="530181" y="3312407"/>
            <a:ext cx="1700784" cy="1278391"/>
          </a:xfrm>
          <a:custGeom>
            <a:avLst/>
            <a:gdLst>
              <a:gd name="connsiteX0" fmla="*/ 978408 w 1700784"/>
              <a:gd name="connsiteY0" fmla="*/ 137160 h 1278391"/>
              <a:gd name="connsiteX1" fmla="*/ 978408 w 1700784"/>
              <a:gd name="connsiteY1" fmla="*/ 137160 h 1278391"/>
              <a:gd name="connsiteX2" fmla="*/ 850392 w 1700784"/>
              <a:gd name="connsiteY2" fmla="*/ 82296 h 1278391"/>
              <a:gd name="connsiteX3" fmla="*/ 649224 w 1700784"/>
              <a:gd name="connsiteY3" fmla="*/ 54864 h 1278391"/>
              <a:gd name="connsiteX4" fmla="*/ 521208 w 1700784"/>
              <a:gd name="connsiteY4" fmla="*/ 27432 h 1278391"/>
              <a:gd name="connsiteX5" fmla="*/ 438912 w 1700784"/>
              <a:gd name="connsiteY5" fmla="*/ 9144 h 1278391"/>
              <a:gd name="connsiteX6" fmla="*/ 384048 w 1700784"/>
              <a:gd name="connsiteY6" fmla="*/ 0 h 1278391"/>
              <a:gd name="connsiteX7" fmla="*/ 301752 w 1700784"/>
              <a:gd name="connsiteY7" fmla="*/ 27432 h 1278391"/>
              <a:gd name="connsiteX8" fmla="*/ 274320 w 1700784"/>
              <a:gd name="connsiteY8" fmla="*/ 36576 h 1278391"/>
              <a:gd name="connsiteX9" fmla="*/ 237744 w 1700784"/>
              <a:gd name="connsiteY9" fmla="*/ 45720 h 1278391"/>
              <a:gd name="connsiteX10" fmla="*/ 146304 w 1700784"/>
              <a:gd name="connsiteY10" fmla="*/ 128016 h 1278391"/>
              <a:gd name="connsiteX11" fmla="*/ 91440 w 1700784"/>
              <a:gd name="connsiteY11" fmla="*/ 192024 h 1278391"/>
              <a:gd name="connsiteX12" fmla="*/ 82296 w 1700784"/>
              <a:gd name="connsiteY12" fmla="*/ 228600 h 1278391"/>
              <a:gd name="connsiteX13" fmla="*/ 27432 w 1700784"/>
              <a:gd name="connsiteY13" fmla="*/ 301752 h 1278391"/>
              <a:gd name="connsiteX14" fmla="*/ 0 w 1700784"/>
              <a:gd name="connsiteY14" fmla="*/ 384048 h 1278391"/>
              <a:gd name="connsiteX15" fmla="*/ 9144 w 1700784"/>
              <a:gd name="connsiteY15" fmla="*/ 521208 h 1278391"/>
              <a:gd name="connsiteX16" fmla="*/ 18288 w 1700784"/>
              <a:gd name="connsiteY16" fmla="*/ 548640 h 1278391"/>
              <a:gd name="connsiteX17" fmla="*/ 73152 w 1700784"/>
              <a:gd name="connsiteY17" fmla="*/ 566928 h 1278391"/>
              <a:gd name="connsiteX18" fmla="*/ 118872 w 1700784"/>
              <a:gd name="connsiteY18" fmla="*/ 612648 h 1278391"/>
              <a:gd name="connsiteX19" fmla="*/ 137160 w 1700784"/>
              <a:gd name="connsiteY19" fmla="*/ 640080 h 1278391"/>
              <a:gd name="connsiteX20" fmla="*/ 173736 w 1700784"/>
              <a:gd name="connsiteY20" fmla="*/ 658368 h 1278391"/>
              <a:gd name="connsiteX21" fmla="*/ 256032 w 1700784"/>
              <a:gd name="connsiteY21" fmla="*/ 713232 h 1278391"/>
              <a:gd name="connsiteX22" fmla="*/ 292608 w 1700784"/>
              <a:gd name="connsiteY22" fmla="*/ 722376 h 1278391"/>
              <a:gd name="connsiteX23" fmla="*/ 320040 w 1700784"/>
              <a:gd name="connsiteY23" fmla="*/ 731520 h 1278391"/>
              <a:gd name="connsiteX24" fmla="*/ 384048 w 1700784"/>
              <a:gd name="connsiteY24" fmla="*/ 777240 h 1278391"/>
              <a:gd name="connsiteX25" fmla="*/ 448056 w 1700784"/>
              <a:gd name="connsiteY25" fmla="*/ 795528 h 1278391"/>
              <a:gd name="connsiteX26" fmla="*/ 466344 w 1700784"/>
              <a:gd name="connsiteY26" fmla="*/ 832104 h 1278391"/>
              <a:gd name="connsiteX27" fmla="*/ 493776 w 1700784"/>
              <a:gd name="connsiteY27" fmla="*/ 896112 h 1278391"/>
              <a:gd name="connsiteX28" fmla="*/ 484632 w 1700784"/>
              <a:gd name="connsiteY28" fmla="*/ 960120 h 1278391"/>
              <a:gd name="connsiteX29" fmla="*/ 475488 w 1700784"/>
              <a:gd name="connsiteY29" fmla="*/ 1005840 h 1278391"/>
              <a:gd name="connsiteX30" fmla="*/ 493776 w 1700784"/>
              <a:gd name="connsiteY30" fmla="*/ 1115568 h 1278391"/>
              <a:gd name="connsiteX31" fmla="*/ 521208 w 1700784"/>
              <a:gd name="connsiteY31" fmla="*/ 1124712 h 1278391"/>
              <a:gd name="connsiteX32" fmla="*/ 548640 w 1700784"/>
              <a:gd name="connsiteY32" fmla="*/ 1143000 h 1278391"/>
              <a:gd name="connsiteX33" fmla="*/ 612648 w 1700784"/>
              <a:gd name="connsiteY33" fmla="*/ 1188720 h 1278391"/>
              <a:gd name="connsiteX34" fmla="*/ 649224 w 1700784"/>
              <a:gd name="connsiteY34" fmla="*/ 1207008 h 1278391"/>
              <a:gd name="connsiteX35" fmla="*/ 704088 w 1700784"/>
              <a:gd name="connsiteY35" fmla="*/ 1216152 h 1278391"/>
              <a:gd name="connsiteX36" fmla="*/ 731520 w 1700784"/>
              <a:gd name="connsiteY36" fmla="*/ 1225296 h 1278391"/>
              <a:gd name="connsiteX37" fmla="*/ 758952 w 1700784"/>
              <a:gd name="connsiteY37" fmla="*/ 1252728 h 1278391"/>
              <a:gd name="connsiteX38" fmla="*/ 941832 w 1700784"/>
              <a:gd name="connsiteY38" fmla="*/ 1261872 h 1278391"/>
              <a:gd name="connsiteX39" fmla="*/ 969264 w 1700784"/>
              <a:gd name="connsiteY39" fmla="*/ 1243584 h 1278391"/>
              <a:gd name="connsiteX40" fmla="*/ 1051560 w 1700784"/>
              <a:gd name="connsiteY40" fmla="*/ 1216152 h 1278391"/>
              <a:gd name="connsiteX41" fmla="*/ 1069848 w 1700784"/>
              <a:gd name="connsiteY41" fmla="*/ 1188720 h 1278391"/>
              <a:gd name="connsiteX42" fmla="*/ 1133856 w 1700784"/>
              <a:gd name="connsiteY42" fmla="*/ 1170432 h 1278391"/>
              <a:gd name="connsiteX43" fmla="*/ 1152144 w 1700784"/>
              <a:gd name="connsiteY43" fmla="*/ 1143000 h 1278391"/>
              <a:gd name="connsiteX44" fmla="*/ 1179576 w 1700784"/>
              <a:gd name="connsiteY44" fmla="*/ 1124712 h 1278391"/>
              <a:gd name="connsiteX45" fmla="*/ 1316736 w 1700784"/>
              <a:gd name="connsiteY45" fmla="*/ 1088136 h 1278391"/>
              <a:gd name="connsiteX46" fmla="*/ 1362456 w 1700784"/>
              <a:gd name="connsiteY46" fmla="*/ 1069848 h 1278391"/>
              <a:gd name="connsiteX47" fmla="*/ 1389888 w 1700784"/>
              <a:gd name="connsiteY47" fmla="*/ 1060704 h 1278391"/>
              <a:gd name="connsiteX48" fmla="*/ 1426464 w 1700784"/>
              <a:gd name="connsiteY48" fmla="*/ 1042416 h 1278391"/>
              <a:gd name="connsiteX49" fmla="*/ 1463040 w 1700784"/>
              <a:gd name="connsiteY49" fmla="*/ 1033272 h 1278391"/>
              <a:gd name="connsiteX50" fmla="*/ 1545336 w 1700784"/>
              <a:gd name="connsiteY50" fmla="*/ 996696 h 1278391"/>
              <a:gd name="connsiteX51" fmla="*/ 1591056 w 1700784"/>
              <a:gd name="connsiteY51" fmla="*/ 960120 h 1278391"/>
              <a:gd name="connsiteX52" fmla="*/ 1581912 w 1700784"/>
              <a:gd name="connsiteY52" fmla="*/ 896112 h 1278391"/>
              <a:gd name="connsiteX53" fmla="*/ 1572768 w 1700784"/>
              <a:gd name="connsiteY53" fmla="*/ 868680 h 1278391"/>
              <a:gd name="connsiteX54" fmla="*/ 1481328 w 1700784"/>
              <a:gd name="connsiteY54" fmla="*/ 786384 h 1278391"/>
              <a:gd name="connsiteX55" fmla="*/ 1453896 w 1700784"/>
              <a:gd name="connsiteY55" fmla="*/ 649224 h 1278391"/>
              <a:gd name="connsiteX56" fmla="*/ 1481328 w 1700784"/>
              <a:gd name="connsiteY56" fmla="*/ 621792 h 1278391"/>
              <a:gd name="connsiteX57" fmla="*/ 1517904 w 1700784"/>
              <a:gd name="connsiteY57" fmla="*/ 557784 h 1278391"/>
              <a:gd name="connsiteX58" fmla="*/ 1545336 w 1700784"/>
              <a:gd name="connsiteY58" fmla="*/ 548640 h 1278391"/>
              <a:gd name="connsiteX59" fmla="*/ 1591056 w 1700784"/>
              <a:gd name="connsiteY59" fmla="*/ 493776 h 1278391"/>
              <a:gd name="connsiteX60" fmla="*/ 1655064 w 1700784"/>
              <a:gd name="connsiteY60" fmla="*/ 420624 h 1278391"/>
              <a:gd name="connsiteX61" fmla="*/ 1682496 w 1700784"/>
              <a:gd name="connsiteY61" fmla="*/ 329184 h 1278391"/>
              <a:gd name="connsiteX62" fmla="*/ 1700784 w 1700784"/>
              <a:gd name="connsiteY62" fmla="*/ 301752 h 1278391"/>
              <a:gd name="connsiteX63" fmla="*/ 1673352 w 1700784"/>
              <a:gd name="connsiteY63" fmla="*/ 137160 h 1278391"/>
              <a:gd name="connsiteX64" fmla="*/ 1645920 w 1700784"/>
              <a:gd name="connsiteY64" fmla="*/ 118872 h 1278391"/>
              <a:gd name="connsiteX65" fmla="*/ 1627632 w 1700784"/>
              <a:gd name="connsiteY65" fmla="*/ 91440 h 1278391"/>
              <a:gd name="connsiteX66" fmla="*/ 1536192 w 1700784"/>
              <a:gd name="connsiteY66" fmla="*/ 64008 h 1278391"/>
              <a:gd name="connsiteX67" fmla="*/ 1371600 w 1700784"/>
              <a:gd name="connsiteY67" fmla="*/ 73152 h 1278391"/>
              <a:gd name="connsiteX68" fmla="*/ 1316736 w 1700784"/>
              <a:gd name="connsiteY68" fmla="*/ 91440 h 1278391"/>
              <a:gd name="connsiteX69" fmla="*/ 1271016 w 1700784"/>
              <a:gd name="connsiteY69" fmla="*/ 118872 h 1278391"/>
              <a:gd name="connsiteX70" fmla="*/ 1097280 w 1700784"/>
              <a:gd name="connsiteY70" fmla="*/ 128016 h 1278391"/>
              <a:gd name="connsiteX71" fmla="*/ 1033272 w 1700784"/>
              <a:gd name="connsiteY71" fmla="*/ 118872 h 1278391"/>
              <a:gd name="connsiteX72" fmla="*/ 978408 w 1700784"/>
              <a:gd name="connsiteY72" fmla="*/ 137160 h 127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700784" h="1278391">
                <a:moveTo>
                  <a:pt x="978408" y="137160"/>
                </a:moveTo>
                <a:lnTo>
                  <a:pt x="978408" y="137160"/>
                </a:lnTo>
                <a:cubicBezTo>
                  <a:pt x="935736" y="118872"/>
                  <a:pt x="896186" y="89928"/>
                  <a:pt x="850392" y="82296"/>
                </a:cubicBezTo>
                <a:cubicBezTo>
                  <a:pt x="747049" y="65072"/>
                  <a:pt x="813925" y="75452"/>
                  <a:pt x="649224" y="54864"/>
                </a:cubicBezTo>
                <a:cubicBezTo>
                  <a:pt x="589616" y="15125"/>
                  <a:pt x="645492" y="46075"/>
                  <a:pt x="521208" y="27432"/>
                </a:cubicBezTo>
                <a:cubicBezTo>
                  <a:pt x="493418" y="23263"/>
                  <a:pt x="466467" y="14655"/>
                  <a:pt x="438912" y="9144"/>
                </a:cubicBezTo>
                <a:cubicBezTo>
                  <a:pt x="420732" y="5508"/>
                  <a:pt x="402336" y="3048"/>
                  <a:pt x="384048" y="0"/>
                </a:cubicBezTo>
                <a:lnTo>
                  <a:pt x="301752" y="27432"/>
                </a:lnTo>
                <a:cubicBezTo>
                  <a:pt x="292608" y="30480"/>
                  <a:pt x="283671" y="34238"/>
                  <a:pt x="274320" y="36576"/>
                </a:cubicBezTo>
                <a:lnTo>
                  <a:pt x="237744" y="45720"/>
                </a:lnTo>
                <a:cubicBezTo>
                  <a:pt x="202580" y="72093"/>
                  <a:pt x="174436" y="90507"/>
                  <a:pt x="146304" y="128016"/>
                </a:cubicBezTo>
                <a:cubicBezTo>
                  <a:pt x="111113" y="174937"/>
                  <a:pt x="129648" y="153816"/>
                  <a:pt x="91440" y="192024"/>
                </a:cubicBezTo>
                <a:cubicBezTo>
                  <a:pt x="88392" y="204216"/>
                  <a:pt x="88399" y="217614"/>
                  <a:pt x="82296" y="228600"/>
                </a:cubicBezTo>
                <a:cubicBezTo>
                  <a:pt x="76589" y="238872"/>
                  <a:pt x="35298" y="282874"/>
                  <a:pt x="27432" y="301752"/>
                </a:cubicBezTo>
                <a:cubicBezTo>
                  <a:pt x="16311" y="328444"/>
                  <a:pt x="0" y="384048"/>
                  <a:pt x="0" y="384048"/>
                </a:cubicBezTo>
                <a:cubicBezTo>
                  <a:pt x="3048" y="429768"/>
                  <a:pt x="4084" y="475667"/>
                  <a:pt x="9144" y="521208"/>
                </a:cubicBezTo>
                <a:cubicBezTo>
                  <a:pt x="10208" y="530788"/>
                  <a:pt x="10445" y="543038"/>
                  <a:pt x="18288" y="548640"/>
                </a:cubicBezTo>
                <a:cubicBezTo>
                  <a:pt x="33975" y="559845"/>
                  <a:pt x="73152" y="566928"/>
                  <a:pt x="73152" y="566928"/>
                </a:cubicBezTo>
                <a:cubicBezTo>
                  <a:pt x="121920" y="640080"/>
                  <a:pt x="57912" y="551688"/>
                  <a:pt x="118872" y="612648"/>
                </a:cubicBezTo>
                <a:cubicBezTo>
                  <a:pt x="126643" y="620419"/>
                  <a:pt x="128717" y="633045"/>
                  <a:pt x="137160" y="640080"/>
                </a:cubicBezTo>
                <a:cubicBezTo>
                  <a:pt x="147632" y="648806"/>
                  <a:pt x="162127" y="651224"/>
                  <a:pt x="173736" y="658368"/>
                </a:cubicBezTo>
                <a:cubicBezTo>
                  <a:pt x="201814" y="675647"/>
                  <a:pt x="227004" y="697601"/>
                  <a:pt x="256032" y="713232"/>
                </a:cubicBezTo>
                <a:cubicBezTo>
                  <a:pt x="267097" y="719190"/>
                  <a:pt x="280524" y="718924"/>
                  <a:pt x="292608" y="722376"/>
                </a:cubicBezTo>
                <a:cubicBezTo>
                  <a:pt x="301876" y="725024"/>
                  <a:pt x="310896" y="728472"/>
                  <a:pt x="320040" y="731520"/>
                </a:cubicBezTo>
                <a:cubicBezTo>
                  <a:pt x="341376" y="746760"/>
                  <a:pt x="360596" y="765514"/>
                  <a:pt x="384048" y="777240"/>
                </a:cubicBezTo>
                <a:cubicBezTo>
                  <a:pt x="403895" y="787164"/>
                  <a:pt x="429593" y="783219"/>
                  <a:pt x="448056" y="795528"/>
                </a:cubicBezTo>
                <a:cubicBezTo>
                  <a:pt x="459398" y="803089"/>
                  <a:pt x="460974" y="819575"/>
                  <a:pt x="466344" y="832104"/>
                </a:cubicBezTo>
                <a:cubicBezTo>
                  <a:pt x="506708" y="926286"/>
                  <a:pt x="433122" y="774805"/>
                  <a:pt x="493776" y="896112"/>
                </a:cubicBezTo>
                <a:cubicBezTo>
                  <a:pt x="490728" y="917448"/>
                  <a:pt x="488175" y="938861"/>
                  <a:pt x="484632" y="960120"/>
                </a:cubicBezTo>
                <a:cubicBezTo>
                  <a:pt x="482077" y="975450"/>
                  <a:pt x="474575" y="990325"/>
                  <a:pt x="475488" y="1005840"/>
                </a:cubicBezTo>
                <a:cubicBezTo>
                  <a:pt x="477665" y="1042857"/>
                  <a:pt x="480465" y="1080959"/>
                  <a:pt x="493776" y="1115568"/>
                </a:cubicBezTo>
                <a:cubicBezTo>
                  <a:pt x="497236" y="1124564"/>
                  <a:pt x="512587" y="1120401"/>
                  <a:pt x="521208" y="1124712"/>
                </a:cubicBezTo>
                <a:cubicBezTo>
                  <a:pt x="531038" y="1129627"/>
                  <a:pt x="539697" y="1136612"/>
                  <a:pt x="548640" y="1143000"/>
                </a:cubicBezTo>
                <a:cubicBezTo>
                  <a:pt x="568266" y="1157018"/>
                  <a:pt x="591098" y="1176406"/>
                  <a:pt x="612648" y="1188720"/>
                </a:cubicBezTo>
                <a:cubicBezTo>
                  <a:pt x="624483" y="1195483"/>
                  <a:pt x="636168" y="1203091"/>
                  <a:pt x="649224" y="1207008"/>
                </a:cubicBezTo>
                <a:cubicBezTo>
                  <a:pt x="666982" y="1212336"/>
                  <a:pt x="685989" y="1212130"/>
                  <a:pt x="704088" y="1216152"/>
                </a:cubicBezTo>
                <a:cubicBezTo>
                  <a:pt x="713497" y="1218243"/>
                  <a:pt x="722376" y="1222248"/>
                  <a:pt x="731520" y="1225296"/>
                </a:cubicBezTo>
                <a:cubicBezTo>
                  <a:pt x="740664" y="1234440"/>
                  <a:pt x="749018" y="1244449"/>
                  <a:pt x="758952" y="1252728"/>
                </a:cubicBezTo>
                <a:cubicBezTo>
                  <a:pt x="816379" y="1300584"/>
                  <a:pt x="837724" y="1267996"/>
                  <a:pt x="941832" y="1261872"/>
                </a:cubicBezTo>
                <a:cubicBezTo>
                  <a:pt x="950976" y="1255776"/>
                  <a:pt x="959434" y="1248499"/>
                  <a:pt x="969264" y="1243584"/>
                </a:cubicBezTo>
                <a:cubicBezTo>
                  <a:pt x="1003697" y="1226367"/>
                  <a:pt x="1016636" y="1224883"/>
                  <a:pt x="1051560" y="1216152"/>
                </a:cubicBezTo>
                <a:cubicBezTo>
                  <a:pt x="1057656" y="1207008"/>
                  <a:pt x="1061266" y="1195585"/>
                  <a:pt x="1069848" y="1188720"/>
                </a:cubicBezTo>
                <a:cubicBezTo>
                  <a:pt x="1075811" y="1183950"/>
                  <a:pt x="1131466" y="1171029"/>
                  <a:pt x="1133856" y="1170432"/>
                </a:cubicBezTo>
                <a:cubicBezTo>
                  <a:pt x="1139952" y="1161288"/>
                  <a:pt x="1144373" y="1150771"/>
                  <a:pt x="1152144" y="1143000"/>
                </a:cubicBezTo>
                <a:cubicBezTo>
                  <a:pt x="1159915" y="1135229"/>
                  <a:pt x="1169533" y="1129175"/>
                  <a:pt x="1179576" y="1124712"/>
                </a:cubicBezTo>
                <a:cubicBezTo>
                  <a:pt x="1231778" y="1101511"/>
                  <a:pt x="1258364" y="1104814"/>
                  <a:pt x="1316736" y="1088136"/>
                </a:cubicBezTo>
                <a:cubicBezTo>
                  <a:pt x="1332518" y="1083627"/>
                  <a:pt x="1347087" y="1075611"/>
                  <a:pt x="1362456" y="1069848"/>
                </a:cubicBezTo>
                <a:cubicBezTo>
                  <a:pt x="1371481" y="1066464"/>
                  <a:pt x="1381029" y="1064501"/>
                  <a:pt x="1389888" y="1060704"/>
                </a:cubicBezTo>
                <a:cubicBezTo>
                  <a:pt x="1402417" y="1055334"/>
                  <a:pt x="1413701" y="1047202"/>
                  <a:pt x="1426464" y="1042416"/>
                </a:cubicBezTo>
                <a:cubicBezTo>
                  <a:pt x="1438231" y="1038003"/>
                  <a:pt x="1451118" y="1037246"/>
                  <a:pt x="1463040" y="1033272"/>
                </a:cubicBezTo>
                <a:cubicBezTo>
                  <a:pt x="1478880" y="1027992"/>
                  <a:pt x="1529403" y="1007318"/>
                  <a:pt x="1545336" y="996696"/>
                </a:cubicBezTo>
                <a:cubicBezTo>
                  <a:pt x="1561575" y="985870"/>
                  <a:pt x="1575816" y="972312"/>
                  <a:pt x="1591056" y="960120"/>
                </a:cubicBezTo>
                <a:cubicBezTo>
                  <a:pt x="1605509" y="916760"/>
                  <a:pt x="1603098" y="945546"/>
                  <a:pt x="1581912" y="896112"/>
                </a:cubicBezTo>
                <a:cubicBezTo>
                  <a:pt x="1578115" y="887253"/>
                  <a:pt x="1578789" y="876206"/>
                  <a:pt x="1572768" y="868680"/>
                </a:cubicBezTo>
                <a:cubicBezTo>
                  <a:pt x="1531751" y="817409"/>
                  <a:pt x="1522662" y="813940"/>
                  <a:pt x="1481328" y="786384"/>
                </a:cubicBezTo>
                <a:cubicBezTo>
                  <a:pt x="1441728" y="726984"/>
                  <a:pt x="1426896" y="730223"/>
                  <a:pt x="1453896" y="649224"/>
                </a:cubicBezTo>
                <a:cubicBezTo>
                  <a:pt x="1457985" y="636956"/>
                  <a:pt x="1473812" y="632315"/>
                  <a:pt x="1481328" y="621792"/>
                </a:cubicBezTo>
                <a:cubicBezTo>
                  <a:pt x="1490328" y="609192"/>
                  <a:pt x="1503506" y="569303"/>
                  <a:pt x="1517904" y="557784"/>
                </a:cubicBezTo>
                <a:cubicBezTo>
                  <a:pt x="1525430" y="551763"/>
                  <a:pt x="1536192" y="551688"/>
                  <a:pt x="1545336" y="548640"/>
                </a:cubicBezTo>
                <a:cubicBezTo>
                  <a:pt x="1564901" y="489944"/>
                  <a:pt x="1537912" y="553563"/>
                  <a:pt x="1591056" y="493776"/>
                </a:cubicBezTo>
                <a:cubicBezTo>
                  <a:pt x="1668641" y="406492"/>
                  <a:pt x="1591887" y="462742"/>
                  <a:pt x="1655064" y="420624"/>
                </a:cubicBezTo>
                <a:cubicBezTo>
                  <a:pt x="1660176" y="400178"/>
                  <a:pt x="1673591" y="342541"/>
                  <a:pt x="1682496" y="329184"/>
                </a:cubicBezTo>
                <a:lnTo>
                  <a:pt x="1700784" y="301752"/>
                </a:lnTo>
                <a:cubicBezTo>
                  <a:pt x="1697969" y="265152"/>
                  <a:pt x="1703266" y="179039"/>
                  <a:pt x="1673352" y="137160"/>
                </a:cubicBezTo>
                <a:cubicBezTo>
                  <a:pt x="1666964" y="128217"/>
                  <a:pt x="1655064" y="124968"/>
                  <a:pt x="1645920" y="118872"/>
                </a:cubicBezTo>
                <a:cubicBezTo>
                  <a:pt x="1639824" y="109728"/>
                  <a:pt x="1636951" y="97265"/>
                  <a:pt x="1627632" y="91440"/>
                </a:cubicBezTo>
                <a:cubicBezTo>
                  <a:pt x="1612791" y="82164"/>
                  <a:pt x="1557606" y="69361"/>
                  <a:pt x="1536192" y="64008"/>
                </a:cubicBezTo>
                <a:cubicBezTo>
                  <a:pt x="1481328" y="67056"/>
                  <a:pt x="1426124" y="66336"/>
                  <a:pt x="1371600" y="73152"/>
                </a:cubicBezTo>
                <a:cubicBezTo>
                  <a:pt x="1352472" y="75543"/>
                  <a:pt x="1333266" y="81522"/>
                  <a:pt x="1316736" y="91440"/>
                </a:cubicBezTo>
                <a:cubicBezTo>
                  <a:pt x="1301496" y="100584"/>
                  <a:pt x="1288547" y="115950"/>
                  <a:pt x="1271016" y="118872"/>
                </a:cubicBezTo>
                <a:cubicBezTo>
                  <a:pt x="1213813" y="128406"/>
                  <a:pt x="1155192" y="124968"/>
                  <a:pt x="1097280" y="128016"/>
                </a:cubicBezTo>
                <a:cubicBezTo>
                  <a:pt x="1075944" y="124968"/>
                  <a:pt x="1053527" y="126237"/>
                  <a:pt x="1033272" y="118872"/>
                </a:cubicBezTo>
                <a:cubicBezTo>
                  <a:pt x="1018950" y="113664"/>
                  <a:pt x="987552" y="134112"/>
                  <a:pt x="978408" y="13716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20033" y="2011870"/>
            <a:ext cx="4627752" cy="4130231"/>
            <a:chOff x="3182247" y="849551"/>
            <a:chExt cx="6159538" cy="5497336"/>
          </a:xfrm>
        </p:grpSpPr>
        <p:grpSp>
          <p:nvGrpSpPr>
            <p:cNvPr id="17" name="Group 16"/>
            <p:cNvGrpSpPr/>
            <p:nvPr/>
          </p:nvGrpSpPr>
          <p:grpSpPr>
            <a:xfrm>
              <a:off x="3182247" y="849551"/>
              <a:ext cx="6159538" cy="5497336"/>
              <a:chOff x="6808418" y="2523623"/>
              <a:chExt cx="4627752" cy="413023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6808418" y="2523623"/>
                <a:ext cx="4627752" cy="4130230"/>
                <a:chOff x="5076981" y="1423099"/>
                <a:chExt cx="3914619" cy="3252766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 flipH="1">
                  <a:off x="5291103" y="2650591"/>
                  <a:ext cx="91301" cy="911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5076981" y="1423099"/>
                  <a:ext cx="3914619" cy="3252766"/>
                  <a:chOff x="4276438" y="2656926"/>
                  <a:chExt cx="1560943" cy="1388602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>
                  <a:xfrm flipH="1">
                    <a:off x="4276438" y="2656926"/>
                    <a:ext cx="2671" cy="1388601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" name="Group 75"/>
                  <p:cNvGrpSpPr>
                    <a:grpSpLocks noChangeAspect="1"/>
                  </p:cNvGrpSpPr>
                  <p:nvPr/>
                </p:nvGrpSpPr>
                <p:grpSpPr>
                  <a:xfrm>
                    <a:off x="4276438" y="2776451"/>
                    <a:ext cx="1560943" cy="1269077"/>
                    <a:chOff x="4276438" y="2776451"/>
                    <a:chExt cx="1560943" cy="1269077"/>
                  </a:xfrm>
                </p:grpSpPr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H="1" flipV="1">
                      <a:off x="4276438" y="4045527"/>
                      <a:ext cx="1560943" cy="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/>
                    <p:cNvCxnSpPr/>
                    <p:nvPr/>
                  </p:nvCxnSpPr>
                  <p:spPr>
                    <a:xfrm flipV="1">
                      <a:off x="4276438" y="2776451"/>
                      <a:ext cx="1496751" cy="1269077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 flipH="1">
                  <a:off x="5854267" y="1426370"/>
                  <a:ext cx="91301" cy="911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 flipH="1">
                  <a:off x="7633062" y="1634056"/>
                  <a:ext cx="91301" cy="911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 flipH="1">
                  <a:off x="7267091" y="274174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5" name="Oval 44"/>
                <p:cNvSpPr>
                  <a:spLocks noChangeAspect="1"/>
                </p:cNvSpPr>
                <p:nvPr/>
              </p:nvSpPr>
              <p:spPr>
                <a:xfrm flipH="1">
                  <a:off x="5877585" y="3938321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6" name="Oval 45"/>
                <p:cNvSpPr>
                  <a:spLocks noChangeAspect="1"/>
                </p:cNvSpPr>
                <p:nvPr/>
              </p:nvSpPr>
              <p:spPr>
                <a:xfrm flipH="1">
                  <a:off x="6497903" y="339382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7" name="Oval 46"/>
                <p:cNvSpPr>
                  <a:spLocks noChangeAspect="1"/>
                </p:cNvSpPr>
                <p:nvPr/>
              </p:nvSpPr>
              <p:spPr>
                <a:xfrm flipH="1">
                  <a:off x="6609579" y="332703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 flipH="1">
                  <a:off x="5981200" y="374727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9" name="Oval 48"/>
                <p:cNvSpPr>
                  <a:spLocks noChangeAspect="1"/>
                </p:cNvSpPr>
                <p:nvPr/>
              </p:nvSpPr>
              <p:spPr>
                <a:xfrm flipH="1">
                  <a:off x="7132816" y="289787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0" name="Oval 49"/>
                <p:cNvSpPr>
                  <a:spLocks noChangeAspect="1"/>
                </p:cNvSpPr>
                <p:nvPr/>
              </p:nvSpPr>
              <p:spPr>
                <a:xfrm flipH="1">
                  <a:off x="6190051" y="360668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1" name="Oval 50"/>
                <p:cNvSpPr>
                  <a:spLocks noChangeAspect="1"/>
                </p:cNvSpPr>
                <p:nvPr/>
              </p:nvSpPr>
              <p:spPr>
                <a:xfrm flipH="1">
                  <a:off x="7463406" y="2607704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2" name="Oval 51"/>
                <p:cNvSpPr>
                  <a:spLocks noChangeAspect="1"/>
                </p:cNvSpPr>
                <p:nvPr/>
              </p:nvSpPr>
              <p:spPr>
                <a:xfrm flipH="1">
                  <a:off x="6931600" y="303582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 flipH="1">
                  <a:off x="5681128" y="4011473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4" name="Oval 53"/>
                <p:cNvSpPr>
                  <a:spLocks noChangeAspect="1"/>
                </p:cNvSpPr>
                <p:nvPr/>
              </p:nvSpPr>
              <p:spPr>
                <a:xfrm flipH="1">
                  <a:off x="6716156" y="3159052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5" name="Oval 54"/>
                <p:cNvSpPr>
                  <a:spLocks noChangeAspect="1"/>
                </p:cNvSpPr>
                <p:nvPr/>
              </p:nvSpPr>
              <p:spPr>
                <a:xfrm flipH="1">
                  <a:off x="6392104" y="3527856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6" name="Oval 55"/>
                <p:cNvSpPr>
                  <a:spLocks noChangeAspect="1"/>
                </p:cNvSpPr>
                <p:nvPr/>
              </p:nvSpPr>
              <p:spPr>
                <a:xfrm flipH="1">
                  <a:off x="7708654" y="235186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 flipH="1">
                  <a:off x="6299368" y="332376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 flipH="1">
                  <a:off x="6318952" y="3079492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 flipH="1">
                  <a:off x="7193939" y="2816853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 flipH="1">
                  <a:off x="6358851" y="3454704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2" name="Oval 61"/>
                <p:cNvSpPr>
                  <a:spLocks noChangeAspect="1"/>
                </p:cNvSpPr>
                <p:nvPr/>
              </p:nvSpPr>
              <p:spPr>
                <a:xfrm flipH="1">
                  <a:off x="6263203" y="365694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3" name="Oval 62"/>
                <p:cNvSpPr>
                  <a:spLocks noChangeAspect="1"/>
                </p:cNvSpPr>
                <p:nvPr/>
              </p:nvSpPr>
              <p:spPr>
                <a:xfrm flipH="1">
                  <a:off x="5877585" y="3865169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 flipH="1">
                  <a:off x="5511588" y="4117745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5" name="Oval 64"/>
                <p:cNvSpPr>
                  <a:spLocks noChangeAspect="1"/>
                </p:cNvSpPr>
                <p:nvPr/>
              </p:nvSpPr>
              <p:spPr>
                <a:xfrm flipH="1">
                  <a:off x="7390253" y="266858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 flipH="1">
                  <a:off x="6845209" y="3159052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 flipH="1">
                  <a:off x="6729547" y="308094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2" name="Oval 71"/>
                <p:cNvSpPr>
                  <a:spLocks noChangeAspect="1"/>
                </p:cNvSpPr>
                <p:nvPr/>
              </p:nvSpPr>
              <p:spPr>
                <a:xfrm flipH="1">
                  <a:off x="7971059" y="220623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 flipH="1">
                  <a:off x="7605561" y="252765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 flipH="1">
                <a:off x="9106463" y="437959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 flipH="1">
                <a:off x="8613748" y="4588738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 flipH="1">
                <a:off x="9671285" y="394507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 flipH="1">
                <a:off x="9259026" y="437959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 flipH="1">
                <a:off x="9122294" y="4280406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 flipH="1">
                <a:off x="9106463" y="4420534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flipH="1">
                <a:off x="8613748" y="4629682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flipH="1">
                <a:off x="9671285" y="3986023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flipH="1">
                <a:off x="9259026" y="4420534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flipH="1">
                <a:off x="9122294" y="432135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 flipH="1">
                <a:off x="9747910" y="386097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 flipH="1">
                <a:off x="9255195" y="4070118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 flipH="1">
                <a:off x="10312732" y="342645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 flipH="1">
                <a:off x="9900473" y="386097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 flipH="1">
                <a:off x="9763741" y="3761786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 flipH="1">
                <a:off x="8137469" y="517116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 flipH="1">
                <a:off x="7644754" y="5380317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 flipH="1">
                <a:off x="8702291" y="4736658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 flipH="1">
                <a:off x="8290032" y="517116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 flipH="1">
                <a:off x="8153300" y="5071985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458" y="5113646"/>
              <a:ext cx="862476" cy="457143"/>
            </a:xfrm>
            <a:prstGeom prst="rect">
              <a:avLst/>
            </a:prstGeom>
          </p:spPr>
        </p:pic>
      </p:grpSp>
      <p:pic>
        <p:nvPicPr>
          <p:cNvPr id="2" name="Picture 1" descr="\documentclass{article}&#10;\usepackage{amsmath,amsfonts,mathrsfs,dsfont}&#10;\pagestyle{empty}&#10;\begin{document}&#10;&#10;\[&#10;\mathsf{m}: S \longrightarrow \mathbb{N}&#10;\]&#10;\end{document}" title="IguanaTex Bitmap Display">
            <a:extLst>
              <a:ext uri="{FF2B5EF4-FFF2-40B4-BE49-F238E27FC236}">
                <a16:creationId xmlns:a16="http://schemas.microsoft.com/office/drawing/2014/main" id="{906AFCD4-A2CD-7192-2856-EF9BBF2FDEA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63" y="3013409"/>
            <a:ext cx="1931429" cy="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9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624"/>
          <a:stretch/>
        </p:blipFill>
        <p:spPr>
          <a:xfrm>
            <a:off x="406655" y="538636"/>
            <a:ext cx="7585906" cy="2186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D2011-B54C-4660-9017-F363970A8185}"/>
              </a:ext>
            </a:extLst>
          </p:cNvPr>
          <p:cNvSpPr txBox="1"/>
          <p:nvPr/>
        </p:nvSpPr>
        <p:spPr>
          <a:xfrm>
            <a:off x="304802" y="6368685"/>
            <a:ext cx="1185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 protein classification benchmark collection for machine learning</a:t>
            </a:r>
            <a:r>
              <a:rPr lang="en-US" dirty="0"/>
              <a:t>, P. </a:t>
            </a:r>
            <a:r>
              <a:rPr lang="en-US" dirty="0" err="1"/>
              <a:t>Sonego</a:t>
            </a:r>
            <a:r>
              <a:rPr lang="en-US" dirty="0"/>
              <a:t> et. al., Nucleic acids research, 2007.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5648" y="3246120"/>
            <a:ext cx="8083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Protein Classification Benchmark Collection </a:t>
            </a:r>
          </a:p>
          <a:p>
            <a:r>
              <a:rPr lang="en-US" sz="3200" dirty="0"/>
              <a:t>(PCB00019) – SCOP40mini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16FEFE1-1D78-41D7-B2EB-C781D381B931}"/>
              </a:ext>
            </a:extLst>
          </p:cNvPr>
          <p:cNvGraphicFramePr>
            <a:graphicFrameLocks noGrp="1"/>
          </p:cNvGraphicFramePr>
          <p:nvPr/>
        </p:nvGraphicFramePr>
        <p:xfrm>
          <a:off x="1755647" y="4843832"/>
          <a:ext cx="9360027" cy="100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0009">
                  <a:extLst>
                    <a:ext uri="{9D8B030D-6E8A-4147-A177-3AD203B41FA5}">
                      <a16:colId xmlns:a16="http://schemas.microsoft.com/office/drawing/2014/main" val="1304257619"/>
                    </a:ext>
                  </a:extLst>
                </a:gridCol>
                <a:gridCol w="2334769">
                  <a:extLst>
                    <a:ext uri="{9D8B030D-6E8A-4147-A177-3AD203B41FA5}">
                      <a16:colId xmlns:a16="http://schemas.microsoft.com/office/drawing/2014/main" val="733454412"/>
                    </a:ext>
                  </a:extLst>
                </a:gridCol>
                <a:gridCol w="3905249">
                  <a:extLst>
                    <a:ext uri="{9D8B030D-6E8A-4147-A177-3AD203B41FA5}">
                      <a16:colId xmlns:a16="http://schemas.microsoft.com/office/drawing/2014/main" val="2749186226"/>
                    </a:ext>
                  </a:extLst>
                </a:gridCol>
              </a:tblGrid>
              <a:tr h="10043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1,357 proteins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atoms ~ 1K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 classification 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4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652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2" y="352167"/>
            <a:ext cx="5216000" cy="47085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5964837" y="621347"/>
            <a:ext cx="24498" cy="588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0" y="936752"/>
            <a:ext cx="2178285" cy="37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2061" y="802157"/>
            <a:ext cx="215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and compactly supported</a:t>
            </a:r>
          </a:p>
        </p:txBody>
      </p:sp>
      <p:sp>
        <p:nvSpPr>
          <p:cNvPr id="14" name="Freeform 13"/>
          <p:cNvSpPr/>
          <p:nvPr/>
        </p:nvSpPr>
        <p:spPr>
          <a:xfrm>
            <a:off x="530181" y="3312407"/>
            <a:ext cx="1700784" cy="1278391"/>
          </a:xfrm>
          <a:custGeom>
            <a:avLst/>
            <a:gdLst>
              <a:gd name="connsiteX0" fmla="*/ 978408 w 1700784"/>
              <a:gd name="connsiteY0" fmla="*/ 137160 h 1278391"/>
              <a:gd name="connsiteX1" fmla="*/ 978408 w 1700784"/>
              <a:gd name="connsiteY1" fmla="*/ 137160 h 1278391"/>
              <a:gd name="connsiteX2" fmla="*/ 850392 w 1700784"/>
              <a:gd name="connsiteY2" fmla="*/ 82296 h 1278391"/>
              <a:gd name="connsiteX3" fmla="*/ 649224 w 1700784"/>
              <a:gd name="connsiteY3" fmla="*/ 54864 h 1278391"/>
              <a:gd name="connsiteX4" fmla="*/ 521208 w 1700784"/>
              <a:gd name="connsiteY4" fmla="*/ 27432 h 1278391"/>
              <a:gd name="connsiteX5" fmla="*/ 438912 w 1700784"/>
              <a:gd name="connsiteY5" fmla="*/ 9144 h 1278391"/>
              <a:gd name="connsiteX6" fmla="*/ 384048 w 1700784"/>
              <a:gd name="connsiteY6" fmla="*/ 0 h 1278391"/>
              <a:gd name="connsiteX7" fmla="*/ 301752 w 1700784"/>
              <a:gd name="connsiteY7" fmla="*/ 27432 h 1278391"/>
              <a:gd name="connsiteX8" fmla="*/ 274320 w 1700784"/>
              <a:gd name="connsiteY8" fmla="*/ 36576 h 1278391"/>
              <a:gd name="connsiteX9" fmla="*/ 237744 w 1700784"/>
              <a:gd name="connsiteY9" fmla="*/ 45720 h 1278391"/>
              <a:gd name="connsiteX10" fmla="*/ 146304 w 1700784"/>
              <a:gd name="connsiteY10" fmla="*/ 128016 h 1278391"/>
              <a:gd name="connsiteX11" fmla="*/ 91440 w 1700784"/>
              <a:gd name="connsiteY11" fmla="*/ 192024 h 1278391"/>
              <a:gd name="connsiteX12" fmla="*/ 82296 w 1700784"/>
              <a:gd name="connsiteY12" fmla="*/ 228600 h 1278391"/>
              <a:gd name="connsiteX13" fmla="*/ 27432 w 1700784"/>
              <a:gd name="connsiteY13" fmla="*/ 301752 h 1278391"/>
              <a:gd name="connsiteX14" fmla="*/ 0 w 1700784"/>
              <a:gd name="connsiteY14" fmla="*/ 384048 h 1278391"/>
              <a:gd name="connsiteX15" fmla="*/ 9144 w 1700784"/>
              <a:gd name="connsiteY15" fmla="*/ 521208 h 1278391"/>
              <a:gd name="connsiteX16" fmla="*/ 18288 w 1700784"/>
              <a:gd name="connsiteY16" fmla="*/ 548640 h 1278391"/>
              <a:gd name="connsiteX17" fmla="*/ 73152 w 1700784"/>
              <a:gd name="connsiteY17" fmla="*/ 566928 h 1278391"/>
              <a:gd name="connsiteX18" fmla="*/ 118872 w 1700784"/>
              <a:gd name="connsiteY18" fmla="*/ 612648 h 1278391"/>
              <a:gd name="connsiteX19" fmla="*/ 137160 w 1700784"/>
              <a:gd name="connsiteY19" fmla="*/ 640080 h 1278391"/>
              <a:gd name="connsiteX20" fmla="*/ 173736 w 1700784"/>
              <a:gd name="connsiteY20" fmla="*/ 658368 h 1278391"/>
              <a:gd name="connsiteX21" fmla="*/ 256032 w 1700784"/>
              <a:gd name="connsiteY21" fmla="*/ 713232 h 1278391"/>
              <a:gd name="connsiteX22" fmla="*/ 292608 w 1700784"/>
              <a:gd name="connsiteY22" fmla="*/ 722376 h 1278391"/>
              <a:gd name="connsiteX23" fmla="*/ 320040 w 1700784"/>
              <a:gd name="connsiteY23" fmla="*/ 731520 h 1278391"/>
              <a:gd name="connsiteX24" fmla="*/ 384048 w 1700784"/>
              <a:gd name="connsiteY24" fmla="*/ 777240 h 1278391"/>
              <a:gd name="connsiteX25" fmla="*/ 448056 w 1700784"/>
              <a:gd name="connsiteY25" fmla="*/ 795528 h 1278391"/>
              <a:gd name="connsiteX26" fmla="*/ 466344 w 1700784"/>
              <a:gd name="connsiteY26" fmla="*/ 832104 h 1278391"/>
              <a:gd name="connsiteX27" fmla="*/ 493776 w 1700784"/>
              <a:gd name="connsiteY27" fmla="*/ 896112 h 1278391"/>
              <a:gd name="connsiteX28" fmla="*/ 484632 w 1700784"/>
              <a:gd name="connsiteY28" fmla="*/ 960120 h 1278391"/>
              <a:gd name="connsiteX29" fmla="*/ 475488 w 1700784"/>
              <a:gd name="connsiteY29" fmla="*/ 1005840 h 1278391"/>
              <a:gd name="connsiteX30" fmla="*/ 493776 w 1700784"/>
              <a:gd name="connsiteY30" fmla="*/ 1115568 h 1278391"/>
              <a:gd name="connsiteX31" fmla="*/ 521208 w 1700784"/>
              <a:gd name="connsiteY31" fmla="*/ 1124712 h 1278391"/>
              <a:gd name="connsiteX32" fmla="*/ 548640 w 1700784"/>
              <a:gd name="connsiteY32" fmla="*/ 1143000 h 1278391"/>
              <a:gd name="connsiteX33" fmla="*/ 612648 w 1700784"/>
              <a:gd name="connsiteY33" fmla="*/ 1188720 h 1278391"/>
              <a:gd name="connsiteX34" fmla="*/ 649224 w 1700784"/>
              <a:gd name="connsiteY34" fmla="*/ 1207008 h 1278391"/>
              <a:gd name="connsiteX35" fmla="*/ 704088 w 1700784"/>
              <a:gd name="connsiteY35" fmla="*/ 1216152 h 1278391"/>
              <a:gd name="connsiteX36" fmla="*/ 731520 w 1700784"/>
              <a:gd name="connsiteY36" fmla="*/ 1225296 h 1278391"/>
              <a:gd name="connsiteX37" fmla="*/ 758952 w 1700784"/>
              <a:gd name="connsiteY37" fmla="*/ 1252728 h 1278391"/>
              <a:gd name="connsiteX38" fmla="*/ 941832 w 1700784"/>
              <a:gd name="connsiteY38" fmla="*/ 1261872 h 1278391"/>
              <a:gd name="connsiteX39" fmla="*/ 969264 w 1700784"/>
              <a:gd name="connsiteY39" fmla="*/ 1243584 h 1278391"/>
              <a:gd name="connsiteX40" fmla="*/ 1051560 w 1700784"/>
              <a:gd name="connsiteY40" fmla="*/ 1216152 h 1278391"/>
              <a:gd name="connsiteX41" fmla="*/ 1069848 w 1700784"/>
              <a:gd name="connsiteY41" fmla="*/ 1188720 h 1278391"/>
              <a:gd name="connsiteX42" fmla="*/ 1133856 w 1700784"/>
              <a:gd name="connsiteY42" fmla="*/ 1170432 h 1278391"/>
              <a:gd name="connsiteX43" fmla="*/ 1152144 w 1700784"/>
              <a:gd name="connsiteY43" fmla="*/ 1143000 h 1278391"/>
              <a:gd name="connsiteX44" fmla="*/ 1179576 w 1700784"/>
              <a:gd name="connsiteY44" fmla="*/ 1124712 h 1278391"/>
              <a:gd name="connsiteX45" fmla="*/ 1316736 w 1700784"/>
              <a:gd name="connsiteY45" fmla="*/ 1088136 h 1278391"/>
              <a:gd name="connsiteX46" fmla="*/ 1362456 w 1700784"/>
              <a:gd name="connsiteY46" fmla="*/ 1069848 h 1278391"/>
              <a:gd name="connsiteX47" fmla="*/ 1389888 w 1700784"/>
              <a:gd name="connsiteY47" fmla="*/ 1060704 h 1278391"/>
              <a:gd name="connsiteX48" fmla="*/ 1426464 w 1700784"/>
              <a:gd name="connsiteY48" fmla="*/ 1042416 h 1278391"/>
              <a:gd name="connsiteX49" fmla="*/ 1463040 w 1700784"/>
              <a:gd name="connsiteY49" fmla="*/ 1033272 h 1278391"/>
              <a:gd name="connsiteX50" fmla="*/ 1545336 w 1700784"/>
              <a:gd name="connsiteY50" fmla="*/ 996696 h 1278391"/>
              <a:gd name="connsiteX51" fmla="*/ 1591056 w 1700784"/>
              <a:gd name="connsiteY51" fmla="*/ 960120 h 1278391"/>
              <a:gd name="connsiteX52" fmla="*/ 1581912 w 1700784"/>
              <a:gd name="connsiteY52" fmla="*/ 896112 h 1278391"/>
              <a:gd name="connsiteX53" fmla="*/ 1572768 w 1700784"/>
              <a:gd name="connsiteY53" fmla="*/ 868680 h 1278391"/>
              <a:gd name="connsiteX54" fmla="*/ 1481328 w 1700784"/>
              <a:gd name="connsiteY54" fmla="*/ 786384 h 1278391"/>
              <a:gd name="connsiteX55" fmla="*/ 1453896 w 1700784"/>
              <a:gd name="connsiteY55" fmla="*/ 649224 h 1278391"/>
              <a:gd name="connsiteX56" fmla="*/ 1481328 w 1700784"/>
              <a:gd name="connsiteY56" fmla="*/ 621792 h 1278391"/>
              <a:gd name="connsiteX57" fmla="*/ 1517904 w 1700784"/>
              <a:gd name="connsiteY57" fmla="*/ 557784 h 1278391"/>
              <a:gd name="connsiteX58" fmla="*/ 1545336 w 1700784"/>
              <a:gd name="connsiteY58" fmla="*/ 548640 h 1278391"/>
              <a:gd name="connsiteX59" fmla="*/ 1591056 w 1700784"/>
              <a:gd name="connsiteY59" fmla="*/ 493776 h 1278391"/>
              <a:gd name="connsiteX60" fmla="*/ 1655064 w 1700784"/>
              <a:gd name="connsiteY60" fmla="*/ 420624 h 1278391"/>
              <a:gd name="connsiteX61" fmla="*/ 1682496 w 1700784"/>
              <a:gd name="connsiteY61" fmla="*/ 329184 h 1278391"/>
              <a:gd name="connsiteX62" fmla="*/ 1700784 w 1700784"/>
              <a:gd name="connsiteY62" fmla="*/ 301752 h 1278391"/>
              <a:gd name="connsiteX63" fmla="*/ 1673352 w 1700784"/>
              <a:gd name="connsiteY63" fmla="*/ 137160 h 1278391"/>
              <a:gd name="connsiteX64" fmla="*/ 1645920 w 1700784"/>
              <a:gd name="connsiteY64" fmla="*/ 118872 h 1278391"/>
              <a:gd name="connsiteX65" fmla="*/ 1627632 w 1700784"/>
              <a:gd name="connsiteY65" fmla="*/ 91440 h 1278391"/>
              <a:gd name="connsiteX66" fmla="*/ 1536192 w 1700784"/>
              <a:gd name="connsiteY66" fmla="*/ 64008 h 1278391"/>
              <a:gd name="connsiteX67" fmla="*/ 1371600 w 1700784"/>
              <a:gd name="connsiteY67" fmla="*/ 73152 h 1278391"/>
              <a:gd name="connsiteX68" fmla="*/ 1316736 w 1700784"/>
              <a:gd name="connsiteY68" fmla="*/ 91440 h 1278391"/>
              <a:gd name="connsiteX69" fmla="*/ 1271016 w 1700784"/>
              <a:gd name="connsiteY69" fmla="*/ 118872 h 1278391"/>
              <a:gd name="connsiteX70" fmla="*/ 1097280 w 1700784"/>
              <a:gd name="connsiteY70" fmla="*/ 128016 h 1278391"/>
              <a:gd name="connsiteX71" fmla="*/ 1033272 w 1700784"/>
              <a:gd name="connsiteY71" fmla="*/ 118872 h 1278391"/>
              <a:gd name="connsiteX72" fmla="*/ 978408 w 1700784"/>
              <a:gd name="connsiteY72" fmla="*/ 137160 h 127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700784" h="1278391">
                <a:moveTo>
                  <a:pt x="978408" y="137160"/>
                </a:moveTo>
                <a:lnTo>
                  <a:pt x="978408" y="137160"/>
                </a:lnTo>
                <a:cubicBezTo>
                  <a:pt x="935736" y="118872"/>
                  <a:pt x="896186" y="89928"/>
                  <a:pt x="850392" y="82296"/>
                </a:cubicBezTo>
                <a:cubicBezTo>
                  <a:pt x="747049" y="65072"/>
                  <a:pt x="813925" y="75452"/>
                  <a:pt x="649224" y="54864"/>
                </a:cubicBezTo>
                <a:cubicBezTo>
                  <a:pt x="589616" y="15125"/>
                  <a:pt x="645492" y="46075"/>
                  <a:pt x="521208" y="27432"/>
                </a:cubicBezTo>
                <a:cubicBezTo>
                  <a:pt x="493418" y="23263"/>
                  <a:pt x="466467" y="14655"/>
                  <a:pt x="438912" y="9144"/>
                </a:cubicBezTo>
                <a:cubicBezTo>
                  <a:pt x="420732" y="5508"/>
                  <a:pt x="402336" y="3048"/>
                  <a:pt x="384048" y="0"/>
                </a:cubicBezTo>
                <a:lnTo>
                  <a:pt x="301752" y="27432"/>
                </a:lnTo>
                <a:cubicBezTo>
                  <a:pt x="292608" y="30480"/>
                  <a:pt x="283671" y="34238"/>
                  <a:pt x="274320" y="36576"/>
                </a:cubicBezTo>
                <a:lnTo>
                  <a:pt x="237744" y="45720"/>
                </a:lnTo>
                <a:cubicBezTo>
                  <a:pt x="202580" y="72093"/>
                  <a:pt x="174436" y="90507"/>
                  <a:pt x="146304" y="128016"/>
                </a:cubicBezTo>
                <a:cubicBezTo>
                  <a:pt x="111113" y="174937"/>
                  <a:pt x="129648" y="153816"/>
                  <a:pt x="91440" y="192024"/>
                </a:cubicBezTo>
                <a:cubicBezTo>
                  <a:pt x="88392" y="204216"/>
                  <a:pt x="88399" y="217614"/>
                  <a:pt x="82296" y="228600"/>
                </a:cubicBezTo>
                <a:cubicBezTo>
                  <a:pt x="76589" y="238872"/>
                  <a:pt x="35298" y="282874"/>
                  <a:pt x="27432" y="301752"/>
                </a:cubicBezTo>
                <a:cubicBezTo>
                  <a:pt x="16311" y="328444"/>
                  <a:pt x="0" y="384048"/>
                  <a:pt x="0" y="384048"/>
                </a:cubicBezTo>
                <a:cubicBezTo>
                  <a:pt x="3048" y="429768"/>
                  <a:pt x="4084" y="475667"/>
                  <a:pt x="9144" y="521208"/>
                </a:cubicBezTo>
                <a:cubicBezTo>
                  <a:pt x="10208" y="530788"/>
                  <a:pt x="10445" y="543038"/>
                  <a:pt x="18288" y="548640"/>
                </a:cubicBezTo>
                <a:cubicBezTo>
                  <a:pt x="33975" y="559845"/>
                  <a:pt x="73152" y="566928"/>
                  <a:pt x="73152" y="566928"/>
                </a:cubicBezTo>
                <a:cubicBezTo>
                  <a:pt x="121920" y="640080"/>
                  <a:pt x="57912" y="551688"/>
                  <a:pt x="118872" y="612648"/>
                </a:cubicBezTo>
                <a:cubicBezTo>
                  <a:pt x="126643" y="620419"/>
                  <a:pt x="128717" y="633045"/>
                  <a:pt x="137160" y="640080"/>
                </a:cubicBezTo>
                <a:cubicBezTo>
                  <a:pt x="147632" y="648806"/>
                  <a:pt x="162127" y="651224"/>
                  <a:pt x="173736" y="658368"/>
                </a:cubicBezTo>
                <a:cubicBezTo>
                  <a:pt x="201814" y="675647"/>
                  <a:pt x="227004" y="697601"/>
                  <a:pt x="256032" y="713232"/>
                </a:cubicBezTo>
                <a:cubicBezTo>
                  <a:pt x="267097" y="719190"/>
                  <a:pt x="280524" y="718924"/>
                  <a:pt x="292608" y="722376"/>
                </a:cubicBezTo>
                <a:cubicBezTo>
                  <a:pt x="301876" y="725024"/>
                  <a:pt x="310896" y="728472"/>
                  <a:pt x="320040" y="731520"/>
                </a:cubicBezTo>
                <a:cubicBezTo>
                  <a:pt x="341376" y="746760"/>
                  <a:pt x="360596" y="765514"/>
                  <a:pt x="384048" y="777240"/>
                </a:cubicBezTo>
                <a:cubicBezTo>
                  <a:pt x="403895" y="787164"/>
                  <a:pt x="429593" y="783219"/>
                  <a:pt x="448056" y="795528"/>
                </a:cubicBezTo>
                <a:cubicBezTo>
                  <a:pt x="459398" y="803089"/>
                  <a:pt x="460974" y="819575"/>
                  <a:pt x="466344" y="832104"/>
                </a:cubicBezTo>
                <a:cubicBezTo>
                  <a:pt x="506708" y="926286"/>
                  <a:pt x="433122" y="774805"/>
                  <a:pt x="493776" y="896112"/>
                </a:cubicBezTo>
                <a:cubicBezTo>
                  <a:pt x="490728" y="917448"/>
                  <a:pt x="488175" y="938861"/>
                  <a:pt x="484632" y="960120"/>
                </a:cubicBezTo>
                <a:cubicBezTo>
                  <a:pt x="482077" y="975450"/>
                  <a:pt x="474575" y="990325"/>
                  <a:pt x="475488" y="1005840"/>
                </a:cubicBezTo>
                <a:cubicBezTo>
                  <a:pt x="477665" y="1042857"/>
                  <a:pt x="480465" y="1080959"/>
                  <a:pt x="493776" y="1115568"/>
                </a:cubicBezTo>
                <a:cubicBezTo>
                  <a:pt x="497236" y="1124564"/>
                  <a:pt x="512587" y="1120401"/>
                  <a:pt x="521208" y="1124712"/>
                </a:cubicBezTo>
                <a:cubicBezTo>
                  <a:pt x="531038" y="1129627"/>
                  <a:pt x="539697" y="1136612"/>
                  <a:pt x="548640" y="1143000"/>
                </a:cubicBezTo>
                <a:cubicBezTo>
                  <a:pt x="568266" y="1157018"/>
                  <a:pt x="591098" y="1176406"/>
                  <a:pt x="612648" y="1188720"/>
                </a:cubicBezTo>
                <a:cubicBezTo>
                  <a:pt x="624483" y="1195483"/>
                  <a:pt x="636168" y="1203091"/>
                  <a:pt x="649224" y="1207008"/>
                </a:cubicBezTo>
                <a:cubicBezTo>
                  <a:pt x="666982" y="1212336"/>
                  <a:pt x="685989" y="1212130"/>
                  <a:pt x="704088" y="1216152"/>
                </a:cubicBezTo>
                <a:cubicBezTo>
                  <a:pt x="713497" y="1218243"/>
                  <a:pt x="722376" y="1222248"/>
                  <a:pt x="731520" y="1225296"/>
                </a:cubicBezTo>
                <a:cubicBezTo>
                  <a:pt x="740664" y="1234440"/>
                  <a:pt x="749018" y="1244449"/>
                  <a:pt x="758952" y="1252728"/>
                </a:cubicBezTo>
                <a:cubicBezTo>
                  <a:pt x="816379" y="1300584"/>
                  <a:pt x="837724" y="1267996"/>
                  <a:pt x="941832" y="1261872"/>
                </a:cubicBezTo>
                <a:cubicBezTo>
                  <a:pt x="950976" y="1255776"/>
                  <a:pt x="959434" y="1248499"/>
                  <a:pt x="969264" y="1243584"/>
                </a:cubicBezTo>
                <a:cubicBezTo>
                  <a:pt x="1003697" y="1226367"/>
                  <a:pt x="1016636" y="1224883"/>
                  <a:pt x="1051560" y="1216152"/>
                </a:cubicBezTo>
                <a:cubicBezTo>
                  <a:pt x="1057656" y="1207008"/>
                  <a:pt x="1061266" y="1195585"/>
                  <a:pt x="1069848" y="1188720"/>
                </a:cubicBezTo>
                <a:cubicBezTo>
                  <a:pt x="1075811" y="1183950"/>
                  <a:pt x="1131466" y="1171029"/>
                  <a:pt x="1133856" y="1170432"/>
                </a:cubicBezTo>
                <a:cubicBezTo>
                  <a:pt x="1139952" y="1161288"/>
                  <a:pt x="1144373" y="1150771"/>
                  <a:pt x="1152144" y="1143000"/>
                </a:cubicBezTo>
                <a:cubicBezTo>
                  <a:pt x="1159915" y="1135229"/>
                  <a:pt x="1169533" y="1129175"/>
                  <a:pt x="1179576" y="1124712"/>
                </a:cubicBezTo>
                <a:cubicBezTo>
                  <a:pt x="1231778" y="1101511"/>
                  <a:pt x="1258364" y="1104814"/>
                  <a:pt x="1316736" y="1088136"/>
                </a:cubicBezTo>
                <a:cubicBezTo>
                  <a:pt x="1332518" y="1083627"/>
                  <a:pt x="1347087" y="1075611"/>
                  <a:pt x="1362456" y="1069848"/>
                </a:cubicBezTo>
                <a:cubicBezTo>
                  <a:pt x="1371481" y="1066464"/>
                  <a:pt x="1381029" y="1064501"/>
                  <a:pt x="1389888" y="1060704"/>
                </a:cubicBezTo>
                <a:cubicBezTo>
                  <a:pt x="1402417" y="1055334"/>
                  <a:pt x="1413701" y="1047202"/>
                  <a:pt x="1426464" y="1042416"/>
                </a:cubicBezTo>
                <a:cubicBezTo>
                  <a:pt x="1438231" y="1038003"/>
                  <a:pt x="1451118" y="1037246"/>
                  <a:pt x="1463040" y="1033272"/>
                </a:cubicBezTo>
                <a:cubicBezTo>
                  <a:pt x="1478880" y="1027992"/>
                  <a:pt x="1529403" y="1007318"/>
                  <a:pt x="1545336" y="996696"/>
                </a:cubicBezTo>
                <a:cubicBezTo>
                  <a:pt x="1561575" y="985870"/>
                  <a:pt x="1575816" y="972312"/>
                  <a:pt x="1591056" y="960120"/>
                </a:cubicBezTo>
                <a:cubicBezTo>
                  <a:pt x="1605509" y="916760"/>
                  <a:pt x="1603098" y="945546"/>
                  <a:pt x="1581912" y="896112"/>
                </a:cubicBezTo>
                <a:cubicBezTo>
                  <a:pt x="1578115" y="887253"/>
                  <a:pt x="1578789" y="876206"/>
                  <a:pt x="1572768" y="868680"/>
                </a:cubicBezTo>
                <a:cubicBezTo>
                  <a:pt x="1531751" y="817409"/>
                  <a:pt x="1522662" y="813940"/>
                  <a:pt x="1481328" y="786384"/>
                </a:cubicBezTo>
                <a:cubicBezTo>
                  <a:pt x="1441728" y="726984"/>
                  <a:pt x="1426896" y="730223"/>
                  <a:pt x="1453896" y="649224"/>
                </a:cubicBezTo>
                <a:cubicBezTo>
                  <a:pt x="1457985" y="636956"/>
                  <a:pt x="1473812" y="632315"/>
                  <a:pt x="1481328" y="621792"/>
                </a:cubicBezTo>
                <a:cubicBezTo>
                  <a:pt x="1490328" y="609192"/>
                  <a:pt x="1503506" y="569303"/>
                  <a:pt x="1517904" y="557784"/>
                </a:cubicBezTo>
                <a:cubicBezTo>
                  <a:pt x="1525430" y="551763"/>
                  <a:pt x="1536192" y="551688"/>
                  <a:pt x="1545336" y="548640"/>
                </a:cubicBezTo>
                <a:cubicBezTo>
                  <a:pt x="1564901" y="489944"/>
                  <a:pt x="1537912" y="553563"/>
                  <a:pt x="1591056" y="493776"/>
                </a:cubicBezTo>
                <a:cubicBezTo>
                  <a:pt x="1668641" y="406492"/>
                  <a:pt x="1591887" y="462742"/>
                  <a:pt x="1655064" y="420624"/>
                </a:cubicBezTo>
                <a:cubicBezTo>
                  <a:pt x="1660176" y="400178"/>
                  <a:pt x="1673591" y="342541"/>
                  <a:pt x="1682496" y="329184"/>
                </a:cubicBezTo>
                <a:lnTo>
                  <a:pt x="1700784" y="301752"/>
                </a:lnTo>
                <a:cubicBezTo>
                  <a:pt x="1697969" y="265152"/>
                  <a:pt x="1703266" y="179039"/>
                  <a:pt x="1673352" y="137160"/>
                </a:cubicBezTo>
                <a:cubicBezTo>
                  <a:pt x="1666964" y="128217"/>
                  <a:pt x="1655064" y="124968"/>
                  <a:pt x="1645920" y="118872"/>
                </a:cubicBezTo>
                <a:cubicBezTo>
                  <a:pt x="1639824" y="109728"/>
                  <a:pt x="1636951" y="97265"/>
                  <a:pt x="1627632" y="91440"/>
                </a:cubicBezTo>
                <a:cubicBezTo>
                  <a:pt x="1612791" y="82164"/>
                  <a:pt x="1557606" y="69361"/>
                  <a:pt x="1536192" y="64008"/>
                </a:cubicBezTo>
                <a:cubicBezTo>
                  <a:pt x="1481328" y="67056"/>
                  <a:pt x="1426124" y="66336"/>
                  <a:pt x="1371600" y="73152"/>
                </a:cubicBezTo>
                <a:cubicBezTo>
                  <a:pt x="1352472" y="75543"/>
                  <a:pt x="1333266" y="81522"/>
                  <a:pt x="1316736" y="91440"/>
                </a:cubicBezTo>
                <a:cubicBezTo>
                  <a:pt x="1301496" y="100584"/>
                  <a:pt x="1288547" y="115950"/>
                  <a:pt x="1271016" y="118872"/>
                </a:cubicBezTo>
                <a:cubicBezTo>
                  <a:pt x="1213813" y="128406"/>
                  <a:pt x="1155192" y="124968"/>
                  <a:pt x="1097280" y="128016"/>
                </a:cubicBezTo>
                <a:cubicBezTo>
                  <a:pt x="1075944" y="124968"/>
                  <a:pt x="1053527" y="126237"/>
                  <a:pt x="1033272" y="118872"/>
                </a:cubicBezTo>
                <a:cubicBezTo>
                  <a:pt x="1018950" y="113664"/>
                  <a:pt x="987552" y="134112"/>
                  <a:pt x="978408" y="13716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20033" y="2011870"/>
            <a:ext cx="4627752" cy="4130231"/>
            <a:chOff x="3182247" y="849551"/>
            <a:chExt cx="6159538" cy="5497336"/>
          </a:xfrm>
        </p:grpSpPr>
        <p:grpSp>
          <p:nvGrpSpPr>
            <p:cNvPr id="17" name="Group 16"/>
            <p:cNvGrpSpPr/>
            <p:nvPr/>
          </p:nvGrpSpPr>
          <p:grpSpPr>
            <a:xfrm>
              <a:off x="3182247" y="849551"/>
              <a:ext cx="6159538" cy="5497336"/>
              <a:chOff x="6808418" y="2523623"/>
              <a:chExt cx="4627752" cy="413023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6808418" y="2523623"/>
                <a:ext cx="4627752" cy="4130230"/>
                <a:chOff x="5076981" y="1423099"/>
                <a:chExt cx="3914619" cy="3252766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 flipH="1">
                  <a:off x="5291103" y="2650591"/>
                  <a:ext cx="91301" cy="911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5076981" y="1423099"/>
                  <a:ext cx="3914619" cy="3252766"/>
                  <a:chOff x="4276438" y="2656926"/>
                  <a:chExt cx="1560943" cy="1388602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>
                  <a:xfrm flipH="1">
                    <a:off x="4276438" y="2656926"/>
                    <a:ext cx="2671" cy="1388601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" name="Group 75"/>
                  <p:cNvGrpSpPr>
                    <a:grpSpLocks noChangeAspect="1"/>
                  </p:cNvGrpSpPr>
                  <p:nvPr/>
                </p:nvGrpSpPr>
                <p:grpSpPr>
                  <a:xfrm>
                    <a:off x="4276438" y="2776451"/>
                    <a:ext cx="1560943" cy="1269077"/>
                    <a:chOff x="4276438" y="2776451"/>
                    <a:chExt cx="1560943" cy="1269077"/>
                  </a:xfrm>
                </p:grpSpPr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 flipH="1" flipV="1">
                      <a:off x="4276438" y="4045527"/>
                      <a:ext cx="1560943" cy="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/>
                    <p:cNvCxnSpPr/>
                    <p:nvPr/>
                  </p:nvCxnSpPr>
                  <p:spPr>
                    <a:xfrm flipV="1">
                      <a:off x="4276438" y="2776451"/>
                      <a:ext cx="1496751" cy="1269077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 flipH="1">
                  <a:off x="5854267" y="1426370"/>
                  <a:ext cx="91301" cy="911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 flipH="1">
                  <a:off x="7633062" y="1634056"/>
                  <a:ext cx="91301" cy="911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 flipH="1">
                  <a:off x="7267091" y="274174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5" name="Oval 44"/>
                <p:cNvSpPr>
                  <a:spLocks noChangeAspect="1"/>
                </p:cNvSpPr>
                <p:nvPr/>
              </p:nvSpPr>
              <p:spPr>
                <a:xfrm flipH="1">
                  <a:off x="5877585" y="3938321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6" name="Oval 45"/>
                <p:cNvSpPr>
                  <a:spLocks noChangeAspect="1"/>
                </p:cNvSpPr>
                <p:nvPr/>
              </p:nvSpPr>
              <p:spPr>
                <a:xfrm flipH="1">
                  <a:off x="6497903" y="339382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7" name="Oval 46"/>
                <p:cNvSpPr>
                  <a:spLocks noChangeAspect="1"/>
                </p:cNvSpPr>
                <p:nvPr/>
              </p:nvSpPr>
              <p:spPr>
                <a:xfrm flipH="1">
                  <a:off x="6609579" y="332703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 flipH="1">
                  <a:off x="5981200" y="374727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9" name="Oval 48"/>
                <p:cNvSpPr>
                  <a:spLocks noChangeAspect="1"/>
                </p:cNvSpPr>
                <p:nvPr/>
              </p:nvSpPr>
              <p:spPr>
                <a:xfrm flipH="1">
                  <a:off x="7132816" y="289787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0" name="Oval 49"/>
                <p:cNvSpPr>
                  <a:spLocks noChangeAspect="1"/>
                </p:cNvSpPr>
                <p:nvPr/>
              </p:nvSpPr>
              <p:spPr>
                <a:xfrm flipH="1">
                  <a:off x="6190051" y="360668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1" name="Oval 50"/>
                <p:cNvSpPr>
                  <a:spLocks noChangeAspect="1"/>
                </p:cNvSpPr>
                <p:nvPr/>
              </p:nvSpPr>
              <p:spPr>
                <a:xfrm flipH="1">
                  <a:off x="7463406" y="2607704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2" name="Oval 51"/>
                <p:cNvSpPr>
                  <a:spLocks noChangeAspect="1"/>
                </p:cNvSpPr>
                <p:nvPr/>
              </p:nvSpPr>
              <p:spPr>
                <a:xfrm flipH="1">
                  <a:off x="6931600" y="303582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 flipH="1">
                  <a:off x="5681128" y="4011473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4" name="Oval 53"/>
                <p:cNvSpPr>
                  <a:spLocks noChangeAspect="1"/>
                </p:cNvSpPr>
                <p:nvPr/>
              </p:nvSpPr>
              <p:spPr>
                <a:xfrm flipH="1">
                  <a:off x="6716156" y="3159052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5" name="Oval 54"/>
                <p:cNvSpPr>
                  <a:spLocks noChangeAspect="1"/>
                </p:cNvSpPr>
                <p:nvPr/>
              </p:nvSpPr>
              <p:spPr>
                <a:xfrm flipH="1">
                  <a:off x="6392104" y="3527856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6" name="Oval 55"/>
                <p:cNvSpPr>
                  <a:spLocks noChangeAspect="1"/>
                </p:cNvSpPr>
                <p:nvPr/>
              </p:nvSpPr>
              <p:spPr>
                <a:xfrm flipH="1">
                  <a:off x="7708654" y="235186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 flipH="1">
                  <a:off x="6299368" y="332376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 flipH="1">
                  <a:off x="6318952" y="3079492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 flipH="1">
                  <a:off x="7193939" y="2816853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 flipH="1">
                  <a:off x="6358851" y="3454704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2" name="Oval 61"/>
                <p:cNvSpPr>
                  <a:spLocks noChangeAspect="1"/>
                </p:cNvSpPr>
                <p:nvPr/>
              </p:nvSpPr>
              <p:spPr>
                <a:xfrm flipH="1">
                  <a:off x="6263203" y="365694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3" name="Oval 62"/>
                <p:cNvSpPr>
                  <a:spLocks noChangeAspect="1"/>
                </p:cNvSpPr>
                <p:nvPr/>
              </p:nvSpPr>
              <p:spPr>
                <a:xfrm flipH="1">
                  <a:off x="5877585" y="3865169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 flipH="1">
                  <a:off x="5511588" y="4117745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5" name="Oval 64"/>
                <p:cNvSpPr>
                  <a:spLocks noChangeAspect="1"/>
                </p:cNvSpPr>
                <p:nvPr/>
              </p:nvSpPr>
              <p:spPr>
                <a:xfrm flipH="1">
                  <a:off x="7390253" y="266858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 flipH="1">
                  <a:off x="6845209" y="3159052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 flipH="1">
                  <a:off x="6729547" y="3080940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2" name="Oval 71"/>
                <p:cNvSpPr>
                  <a:spLocks noChangeAspect="1"/>
                </p:cNvSpPr>
                <p:nvPr/>
              </p:nvSpPr>
              <p:spPr>
                <a:xfrm flipH="1">
                  <a:off x="7971059" y="2206237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 flipH="1">
                  <a:off x="7605561" y="2527658"/>
                  <a:ext cx="73152" cy="7315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 flipH="1">
                <a:off x="9106463" y="437959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 flipH="1">
                <a:off x="8613748" y="4588738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 flipH="1">
                <a:off x="9671285" y="394507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 flipH="1">
                <a:off x="9259026" y="437959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 flipH="1">
                <a:off x="9122294" y="4280406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 flipH="1">
                <a:off x="9106463" y="4420534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flipH="1">
                <a:off x="8613748" y="4629682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flipH="1">
                <a:off x="9671285" y="3986023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flipH="1">
                <a:off x="9259026" y="4420534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flipH="1">
                <a:off x="9122294" y="432135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 flipH="1">
                <a:off x="9747910" y="386097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 flipH="1">
                <a:off x="9255195" y="4070118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 flipH="1">
                <a:off x="10312732" y="342645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 flipH="1">
                <a:off x="9900473" y="3860970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 flipH="1">
                <a:off x="9763741" y="3761786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 flipH="1">
                <a:off x="8137469" y="517116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 flipH="1">
                <a:off x="7644754" y="5380317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 flipH="1">
                <a:off x="8702291" y="4736658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 flipH="1">
                <a:off x="8290032" y="5171169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 flipH="1">
                <a:off x="8153300" y="5071985"/>
                <a:ext cx="86478" cy="9288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458" y="5113646"/>
              <a:ext cx="862476" cy="457143"/>
            </a:xfrm>
            <a:prstGeom prst="rect">
              <a:avLst/>
            </a:prstGeom>
          </p:spPr>
        </p:pic>
      </p:grpSp>
      <p:sp>
        <p:nvSpPr>
          <p:cNvPr id="83" name="TextBox 82"/>
          <p:cNvSpPr txBox="1"/>
          <p:nvPr/>
        </p:nvSpPr>
        <p:spPr>
          <a:xfrm>
            <a:off x="6748652" y="2424577"/>
            <a:ext cx="3238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Remark: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03745" y="4614103"/>
            <a:ext cx="323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continuous.</a:t>
            </a:r>
          </a:p>
        </p:txBody>
      </p:sp>
      <p:pic>
        <p:nvPicPr>
          <p:cNvPr id="3" name="Picture 2" descr="\documentclass{article}&#10;\usepackage{amsmath,amsfonts,mathrsfs,dsfont}&#10;\pagestyle{empty}&#10;\begin{document}&#10;&#10;\[&#10;\begin{array}{rccl}&#10; &amp;\mathscr{D}&amp; \longrightarrow &amp; \mathbb{R} \\&#10;&amp; \mathsf{dgm}&amp; \mapsto &#10;&amp; \sum\limits_{\mathbf{x} \in \mathsf{dgm}} &#10;f(\mathbf{x})&#10;\end{array}&#10;\]&#10;\end{document}" title="IguanaTex Bitmap Display">
            <a:extLst>
              <a:ext uri="{FF2B5EF4-FFF2-40B4-BE49-F238E27FC236}">
                <a16:creationId xmlns:a16="http://schemas.microsoft.com/office/drawing/2014/main" id="{4713B914-2B39-14E6-4099-E3CBC4EEB6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96" y="3282520"/>
            <a:ext cx="3721142" cy="1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55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 2">
            <a:extLst>
              <a:ext uri="{FF2B5EF4-FFF2-40B4-BE49-F238E27FC236}">
                <a16:creationId xmlns:a16="http://schemas.microsoft.com/office/drawing/2014/main" id="{4BC66187-7DB8-28AE-1845-5F9495E0F854}"/>
              </a:ext>
            </a:extLst>
          </p:cNvPr>
          <p:cNvSpPr/>
          <p:nvPr/>
        </p:nvSpPr>
        <p:spPr>
          <a:xfrm rot="238514">
            <a:off x="1593804" y="1758537"/>
            <a:ext cx="447869" cy="306037"/>
          </a:xfrm>
          <a:custGeom>
            <a:avLst/>
            <a:gdLst>
              <a:gd name="connsiteX0" fmla="*/ 978408 w 1700784"/>
              <a:gd name="connsiteY0" fmla="*/ 137160 h 1278391"/>
              <a:gd name="connsiteX1" fmla="*/ 978408 w 1700784"/>
              <a:gd name="connsiteY1" fmla="*/ 137160 h 1278391"/>
              <a:gd name="connsiteX2" fmla="*/ 850392 w 1700784"/>
              <a:gd name="connsiteY2" fmla="*/ 82296 h 1278391"/>
              <a:gd name="connsiteX3" fmla="*/ 649224 w 1700784"/>
              <a:gd name="connsiteY3" fmla="*/ 54864 h 1278391"/>
              <a:gd name="connsiteX4" fmla="*/ 521208 w 1700784"/>
              <a:gd name="connsiteY4" fmla="*/ 27432 h 1278391"/>
              <a:gd name="connsiteX5" fmla="*/ 438912 w 1700784"/>
              <a:gd name="connsiteY5" fmla="*/ 9144 h 1278391"/>
              <a:gd name="connsiteX6" fmla="*/ 384048 w 1700784"/>
              <a:gd name="connsiteY6" fmla="*/ 0 h 1278391"/>
              <a:gd name="connsiteX7" fmla="*/ 301752 w 1700784"/>
              <a:gd name="connsiteY7" fmla="*/ 27432 h 1278391"/>
              <a:gd name="connsiteX8" fmla="*/ 274320 w 1700784"/>
              <a:gd name="connsiteY8" fmla="*/ 36576 h 1278391"/>
              <a:gd name="connsiteX9" fmla="*/ 237744 w 1700784"/>
              <a:gd name="connsiteY9" fmla="*/ 45720 h 1278391"/>
              <a:gd name="connsiteX10" fmla="*/ 146304 w 1700784"/>
              <a:gd name="connsiteY10" fmla="*/ 128016 h 1278391"/>
              <a:gd name="connsiteX11" fmla="*/ 91440 w 1700784"/>
              <a:gd name="connsiteY11" fmla="*/ 192024 h 1278391"/>
              <a:gd name="connsiteX12" fmla="*/ 82296 w 1700784"/>
              <a:gd name="connsiteY12" fmla="*/ 228600 h 1278391"/>
              <a:gd name="connsiteX13" fmla="*/ 27432 w 1700784"/>
              <a:gd name="connsiteY13" fmla="*/ 301752 h 1278391"/>
              <a:gd name="connsiteX14" fmla="*/ 0 w 1700784"/>
              <a:gd name="connsiteY14" fmla="*/ 384048 h 1278391"/>
              <a:gd name="connsiteX15" fmla="*/ 9144 w 1700784"/>
              <a:gd name="connsiteY15" fmla="*/ 521208 h 1278391"/>
              <a:gd name="connsiteX16" fmla="*/ 18288 w 1700784"/>
              <a:gd name="connsiteY16" fmla="*/ 548640 h 1278391"/>
              <a:gd name="connsiteX17" fmla="*/ 73152 w 1700784"/>
              <a:gd name="connsiteY17" fmla="*/ 566928 h 1278391"/>
              <a:gd name="connsiteX18" fmla="*/ 118872 w 1700784"/>
              <a:gd name="connsiteY18" fmla="*/ 612648 h 1278391"/>
              <a:gd name="connsiteX19" fmla="*/ 137160 w 1700784"/>
              <a:gd name="connsiteY19" fmla="*/ 640080 h 1278391"/>
              <a:gd name="connsiteX20" fmla="*/ 173736 w 1700784"/>
              <a:gd name="connsiteY20" fmla="*/ 658368 h 1278391"/>
              <a:gd name="connsiteX21" fmla="*/ 256032 w 1700784"/>
              <a:gd name="connsiteY21" fmla="*/ 713232 h 1278391"/>
              <a:gd name="connsiteX22" fmla="*/ 292608 w 1700784"/>
              <a:gd name="connsiteY22" fmla="*/ 722376 h 1278391"/>
              <a:gd name="connsiteX23" fmla="*/ 320040 w 1700784"/>
              <a:gd name="connsiteY23" fmla="*/ 731520 h 1278391"/>
              <a:gd name="connsiteX24" fmla="*/ 384048 w 1700784"/>
              <a:gd name="connsiteY24" fmla="*/ 777240 h 1278391"/>
              <a:gd name="connsiteX25" fmla="*/ 448056 w 1700784"/>
              <a:gd name="connsiteY25" fmla="*/ 795528 h 1278391"/>
              <a:gd name="connsiteX26" fmla="*/ 466344 w 1700784"/>
              <a:gd name="connsiteY26" fmla="*/ 832104 h 1278391"/>
              <a:gd name="connsiteX27" fmla="*/ 493776 w 1700784"/>
              <a:gd name="connsiteY27" fmla="*/ 896112 h 1278391"/>
              <a:gd name="connsiteX28" fmla="*/ 484632 w 1700784"/>
              <a:gd name="connsiteY28" fmla="*/ 960120 h 1278391"/>
              <a:gd name="connsiteX29" fmla="*/ 475488 w 1700784"/>
              <a:gd name="connsiteY29" fmla="*/ 1005840 h 1278391"/>
              <a:gd name="connsiteX30" fmla="*/ 493776 w 1700784"/>
              <a:gd name="connsiteY30" fmla="*/ 1115568 h 1278391"/>
              <a:gd name="connsiteX31" fmla="*/ 521208 w 1700784"/>
              <a:gd name="connsiteY31" fmla="*/ 1124712 h 1278391"/>
              <a:gd name="connsiteX32" fmla="*/ 548640 w 1700784"/>
              <a:gd name="connsiteY32" fmla="*/ 1143000 h 1278391"/>
              <a:gd name="connsiteX33" fmla="*/ 612648 w 1700784"/>
              <a:gd name="connsiteY33" fmla="*/ 1188720 h 1278391"/>
              <a:gd name="connsiteX34" fmla="*/ 649224 w 1700784"/>
              <a:gd name="connsiteY34" fmla="*/ 1207008 h 1278391"/>
              <a:gd name="connsiteX35" fmla="*/ 704088 w 1700784"/>
              <a:gd name="connsiteY35" fmla="*/ 1216152 h 1278391"/>
              <a:gd name="connsiteX36" fmla="*/ 731520 w 1700784"/>
              <a:gd name="connsiteY36" fmla="*/ 1225296 h 1278391"/>
              <a:gd name="connsiteX37" fmla="*/ 758952 w 1700784"/>
              <a:gd name="connsiteY37" fmla="*/ 1252728 h 1278391"/>
              <a:gd name="connsiteX38" fmla="*/ 941832 w 1700784"/>
              <a:gd name="connsiteY38" fmla="*/ 1261872 h 1278391"/>
              <a:gd name="connsiteX39" fmla="*/ 969264 w 1700784"/>
              <a:gd name="connsiteY39" fmla="*/ 1243584 h 1278391"/>
              <a:gd name="connsiteX40" fmla="*/ 1051560 w 1700784"/>
              <a:gd name="connsiteY40" fmla="*/ 1216152 h 1278391"/>
              <a:gd name="connsiteX41" fmla="*/ 1069848 w 1700784"/>
              <a:gd name="connsiteY41" fmla="*/ 1188720 h 1278391"/>
              <a:gd name="connsiteX42" fmla="*/ 1133856 w 1700784"/>
              <a:gd name="connsiteY42" fmla="*/ 1170432 h 1278391"/>
              <a:gd name="connsiteX43" fmla="*/ 1152144 w 1700784"/>
              <a:gd name="connsiteY43" fmla="*/ 1143000 h 1278391"/>
              <a:gd name="connsiteX44" fmla="*/ 1179576 w 1700784"/>
              <a:gd name="connsiteY44" fmla="*/ 1124712 h 1278391"/>
              <a:gd name="connsiteX45" fmla="*/ 1316736 w 1700784"/>
              <a:gd name="connsiteY45" fmla="*/ 1088136 h 1278391"/>
              <a:gd name="connsiteX46" fmla="*/ 1362456 w 1700784"/>
              <a:gd name="connsiteY46" fmla="*/ 1069848 h 1278391"/>
              <a:gd name="connsiteX47" fmla="*/ 1389888 w 1700784"/>
              <a:gd name="connsiteY47" fmla="*/ 1060704 h 1278391"/>
              <a:gd name="connsiteX48" fmla="*/ 1426464 w 1700784"/>
              <a:gd name="connsiteY48" fmla="*/ 1042416 h 1278391"/>
              <a:gd name="connsiteX49" fmla="*/ 1463040 w 1700784"/>
              <a:gd name="connsiteY49" fmla="*/ 1033272 h 1278391"/>
              <a:gd name="connsiteX50" fmla="*/ 1545336 w 1700784"/>
              <a:gd name="connsiteY50" fmla="*/ 996696 h 1278391"/>
              <a:gd name="connsiteX51" fmla="*/ 1591056 w 1700784"/>
              <a:gd name="connsiteY51" fmla="*/ 960120 h 1278391"/>
              <a:gd name="connsiteX52" fmla="*/ 1581912 w 1700784"/>
              <a:gd name="connsiteY52" fmla="*/ 896112 h 1278391"/>
              <a:gd name="connsiteX53" fmla="*/ 1572768 w 1700784"/>
              <a:gd name="connsiteY53" fmla="*/ 868680 h 1278391"/>
              <a:gd name="connsiteX54" fmla="*/ 1481328 w 1700784"/>
              <a:gd name="connsiteY54" fmla="*/ 786384 h 1278391"/>
              <a:gd name="connsiteX55" fmla="*/ 1453896 w 1700784"/>
              <a:gd name="connsiteY55" fmla="*/ 649224 h 1278391"/>
              <a:gd name="connsiteX56" fmla="*/ 1481328 w 1700784"/>
              <a:gd name="connsiteY56" fmla="*/ 621792 h 1278391"/>
              <a:gd name="connsiteX57" fmla="*/ 1517904 w 1700784"/>
              <a:gd name="connsiteY57" fmla="*/ 557784 h 1278391"/>
              <a:gd name="connsiteX58" fmla="*/ 1545336 w 1700784"/>
              <a:gd name="connsiteY58" fmla="*/ 548640 h 1278391"/>
              <a:gd name="connsiteX59" fmla="*/ 1591056 w 1700784"/>
              <a:gd name="connsiteY59" fmla="*/ 493776 h 1278391"/>
              <a:gd name="connsiteX60" fmla="*/ 1655064 w 1700784"/>
              <a:gd name="connsiteY60" fmla="*/ 420624 h 1278391"/>
              <a:gd name="connsiteX61" fmla="*/ 1682496 w 1700784"/>
              <a:gd name="connsiteY61" fmla="*/ 329184 h 1278391"/>
              <a:gd name="connsiteX62" fmla="*/ 1700784 w 1700784"/>
              <a:gd name="connsiteY62" fmla="*/ 301752 h 1278391"/>
              <a:gd name="connsiteX63" fmla="*/ 1673352 w 1700784"/>
              <a:gd name="connsiteY63" fmla="*/ 137160 h 1278391"/>
              <a:gd name="connsiteX64" fmla="*/ 1645920 w 1700784"/>
              <a:gd name="connsiteY64" fmla="*/ 118872 h 1278391"/>
              <a:gd name="connsiteX65" fmla="*/ 1627632 w 1700784"/>
              <a:gd name="connsiteY65" fmla="*/ 91440 h 1278391"/>
              <a:gd name="connsiteX66" fmla="*/ 1536192 w 1700784"/>
              <a:gd name="connsiteY66" fmla="*/ 64008 h 1278391"/>
              <a:gd name="connsiteX67" fmla="*/ 1371600 w 1700784"/>
              <a:gd name="connsiteY67" fmla="*/ 73152 h 1278391"/>
              <a:gd name="connsiteX68" fmla="*/ 1316736 w 1700784"/>
              <a:gd name="connsiteY68" fmla="*/ 91440 h 1278391"/>
              <a:gd name="connsiteX69" fmla="*/ 1271016 w 1700784"/>
              <a:gd name="connsiteY69" fmla="*/ 118872 h 1278391"/>
              <a:gd name="connsiteX70" fmla="*/ 1097280 w 1700784"/>
              <a:gd name="connsiteY70" fmla="*/ 128016 h 1278391"/>
              <a:gd name="connsiteX71" fmla="*/ 1033272 w 1700784"/>
              <a:gd name="connsiteY71" fmla="*/ 118872 h 1278391"/>
              <a:gd name="connsiteX72" fmla="*/ 978408 w 1700784"/>
              <a:gd name="connsiteY72" fmla="*/ 137160 h 127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700784" h="1278391">
                <a:moveTo>
                  <a:pt x="978408" y="137160"/>
                </a:moveTo>
                <a:lnTo>
                  <a:pt x="978408" y="137160"/>
                </a:lnTo>
                <a:cubicBezTo>
                  <a:pt x="935736" y="118872"/>
                  <a:pt x="896186" y="89928"/>
                  <a:pt x="850392" y="82296"/>
                </a:cubicBezTo>
                <a:cubicBezTo>
                  <a:pt x="747049" y="65072"/>
                  <a:pt x="813925" y="75452"/>
                  <a:pt x="649224" y="54864"/>
                </a:cubicBezTo>
                <a:cubicBezTo>
                  <a:pt x="589616" y="15125"/>
                  <a:pt x="645492" y="46075"/>
                  <a:pt x="521208" y="27432"/>
                </a:cubicBezTo>
                <a:cubicBezTo>
                  <a:pt x="493418" y="23263"/>
                  <a:pt x="466467" y="14655"/>
                  <a:pt x="438912" y="9144"/>
                </a:cubicBezTo>
                <a:cubicBezTo>
                  <a:pt x="420732" y="5508"/>
                  <a:pt x="402336" y="3048"/>
                  <a:pt x="384048" y="0"/>
                </a:cubicBezTo>
                <a:lnTo>
                  <a:pt x="301752" y="27432"/>
                </a:lnTo>
                <a:cubicBezTo>
                  <a:pt x="292608" y="30480"/>
                  <a:pt x="283671" y="34238"/>
                  <a:pt x="274320" y="36576"/>
                </a:cubicBezTo>
                <a:lnTo>
                  <a:pt x="237744" y="45720"/>
                </a:lnTo>
                <a:cubicBezTo>
                  <a:pt x="202580" y="72093"/>
                  <a:pt x="174436" y="90507"/>
                  <a:pt x="146304" y="128016"/>
                </a:cubicBezTo>
                <a:cubicBezTo>
                  <a:pt x="111113" y="174937"/>
                  <a:pt x="129648" y="153816"/>
                  <a:pt x="91440" y="192024"/>
                </a:cubicBezTo>
                <a:cubicBezTo>
                  <a:pt x="88392" y="204216"/>
                  <a:pt x="88399" y="217614"/>
                  <a:pt x="82296" y="228600"/>
                </a:cubicBezTo>
                <a:cubicBezTo>
                  <a:pt x="76589" y="238872"/>
                  <a:pt x="35298" y="282874"/>
                  <a:pt x="27432" y="301752"/>
                </a:cubicBezTo>
                <a:cubicBezTo>
                  <a:pt x="16311" y="328444"/>
                  <a:pt x="0" y="384048"/>
                  <a:pt x="0" y="384048"/>
                </a:cubicBezTo>
                <a:cubicBezTo>
                  <a:pt x="3048" y="429768"/>
                  <a:pt x="4084" y="475667"/>
                  <a:pt x="9144" y="521208"/>
                </a:cubicBezTo>
                <a:cubicBezTo>
                  <a:pt x="10208" y="530788"/>
                  <a:pt x="10445" y="543038"/>
                  <a:pt x="18288" y="548640"/>
                </a:cubicBezTo>
                <a:cubicBezTo>
                  <a:pt x="33975" y="559845"/>
                  <a:pt x="73152" y="566928"/>
                  <a:pt x="73152" y="566928"/>
                </a:cubicBezTo>
                <a:cubicBezTo>
                  <a:pt x="121920" y="640080"/>
                  <a:pt x="57912" y="551688"/>
                  <a:pt x="118872" y="612648"/>
                </a:cubicBezTo>
                <a:cubicBezTo>
                  <a:pt x="126643" y="620419"/>
                  <a:pt x="128717" y="633045"/>
                  <a:pt x="137160" y="640080"/>
                </a:cubicBezTo>
                <a:cubicBezTo>
                  <a:pt x="147632" y="648806"/>
                  <a:pt x="162127" y="651224"/>
                  <a:pt x="173736" y="658368"/>
                </a:cubicBezTo>
                <a:cubicBezTo>
                  <a:pt x="201814" y="675647"/>
                  <a:pt x="227004" y="697601"/>
                  <a:pt x="256032" y="713232"/>
                </a:cubicBezTo>
                <a:cubicBezTo>
                  <a:pt x="267097" y="719190"/>
                  <a:pt x="280524" y="718924"/>
                  <a:pt x="292608" y="722376"/>
                </a:cubicBezTo>
                <a:cubicBezTo>
                  <a:pt x="301876" y="725024"/>
                  <a:pt x="310896" y="728472"/>
                  <a:pt x="320040" y="731520"/>
                </a:cubicBezTo>
                <a:cubicBezTo>
                  <a:pt x="341376" y="746760"/>
                  <a:pt x="360596" y="765514"/>
                  <a:pt x="384048" y="777240"/>
                </a:cubicBezTo>
                <a:cubicBezTo>
                  <a:pt x="403895" y="787164"/>
                  <a:pt x="429593" y="783219"/>
                  <a:pt x="448056" y="795528"/>
                </a:cubicBezTo>
                <a:cubicBezTo>
                  <a:pt x="459398" y="803089"/>
                  <a:pt x="460974" y="819575"/>
                  <a:pt x="466344" y="832104"/>
                </a:cubicBezTo>
                <a:cubicBezTo>
                  <a:pt x="506708" y="926286"/>
                  <a:pt x="433122" y="774805"/>
                  <a:pt x="493776" y="896112"/>
                </a:cubicBezTo>
                <a:cubicBezTo>
                  <a:pt x="490728" y="917448"/>
                  <a:pt x="488175" y="938861"/>
                  <a:pt x="484632" y="960120"/>
                </a:cubicBezTo>
                <a:cubicBezTo>
                  <a:pt x="482077" y="975450"/>
                  <a:pt x="474575" y="990325"/>
                  <a:pt x="475488" y="1005840"/>
                </a:cubicBezTo>
                <a:cubicBezTo>
                  <a:pt x="477665" y="1042857"/>
                  <a:pt x="480465" y="1080959"/>
                  <a:pt x="493776" y="1115568"/>
                </a:cubicBezTo>
                <a:cubicBezTo>
                  <a:pt x="497236" y="1124564"/>
                  <a:pt x="512587" y="1120401"/>
                  <a:pt x="521208" y="1124712"/>
                </a:cubicBezTo>
                <a:cubicBezTo>
                  <a:pt x="531038" y="1129627"/>
                  <a:pt x="539697" y="1136612"/>
                  <a:pt x="548640" y="1143000"/>
                </a:cubicBezTo>
                <a:cubicBezTo>
                  <a:pt x="568266" y="1157018"/>
                  <a:pt x="591098" y="1176406"/>
                  <a:pt x="612648" y="1188720"/>
                </a:cubicBezTo>
                <a:cubicBezTo>
                  <a:pt x="624483" y="1195483"/>
                  <a:pt x="636168" y="1203091"/>
                  <a:pt x="649224" y="1207008"/>
                </a:cubicBezTo>
                <a:cubicBezTo>
                  <a:pt x="666982" y="1212336"/>
                  <a:pt x="685989" y="1212130"/>
                  <a:pt x="704088" y="1216152"/>
                </a:cubicBezTo>
                <a:cubicBezTo>
                  <a:pt x="713497" y="1218243"/>
                  <a:pt x="722376" y="1222248"/>
                  <a:pt x="731520" y="1225296"/>
                </a:cubicBezTo>
                <a:cubicBezTo>
                  <a:pt x="740664" y="1234440"/>
                  <a:pt x="749018" y="1244449"/>
                  <a:pt x="758952" y="1252728"/>
                </a:cubicBezTo>
                <a:cubicBezTo>
                  <a:pt x="816379" y="1300584"/>
                  <a:pt x="837724" y="1267996"/>
                  <a:pt x="941832" y="1261872"/>
                </a:cubicBezTo>
                <a:cubicBezTo>
                  <a:pt x="950976" y="1255776"/>
                  <a:pt x="959434" y="1248499"/>
                  <a:pt x="969264" y="1243584"/>
                </a:cubicBezTo>
                <a:cubicBezTo>
                  <a:pt x="1003697" y="1226367"/>
                  <a:pt x="1016636" y="1224883"/>
                  <a:pt x="1051560" y="1216152"/>
                </a:cubicBezTo>
                <a:cubicBezTo>
                  <a:pt x="1057656" y="1207008"/>
                  <a:pt x="1061266" y="1195585"/>
                  <a:pt x="1069848" y="1188720"/>
                </a:cubicBezTo>
                <a:cubicBezTo>
                  <a:pt x="1075811" y="1183950"/>
                  <a:pt x="1131466" y="1171029"/>
                  <a:pt x="1133856" y="1170432"/>
                </a:cubicBezTo>
                <a:cubicBezTo>
                  <a:pt x="1139952" y="1161288"/>
                  <a:pt x="1144373" y="1150771"/>
                  <a:pt x="1152144" y="1143000"/>
                </a:cubicBezTo>
                <a:cubicBezTo>
                  <a:pt x="1159915" y="1135229"/>
                  <a:pt x="1169533" y="1129175"/>
                  <a:pt x="1179576" y="1124712"/>
                </a:cubicBezTo>
                <a:cubicBezTo>
                  <a:pt x="1231778" y="1101511"/>
                  <a:pt x="1258364" y="1104814"/>
                  <a:pt x="1316736" y="1088136"/>
                </a:cubicBezTo>
                <a:cubicBezTo>
                  <a:pt x="1332518" y="1083627"/>
                  <a:pt x="1347087" y="1075611"/>
                  <a:pt x="1362456" y="1069848"/>
                </a:cubicBezTo>
                <a:cubicBezTo>
                  <a:pt x="1371481" y="1066464"/>
                  <a:pt x="1381029" y="1064501"/>
                  <a:pt x="1389888" y="1060704"/>
                </a:cubicBezTo>
                <a:cubicBezTo>
                  <a:pt x="1402417" y="1055334"/>
                  <a:pt x="1413701" y="1047202"/>
                  <a:pt x="1426464" y="1042416"/>
                </a:cubicBezTo>
                <a:cubicBezTo>
                  <a:pt x="1438231" y="1038003"/>
                  <a:pt x="1451118" y="1037246"/>
                  <a:pt x="1463040" y="1033272"/>
                </a:cubicBezTo>
                <a:cubicBezTo>
                  <a:pt x="1478880" y="1027992"/>
                  <a:pt x="1529403" y="1007318"/>
                  <a:pt x="1545336" y="996696"/>
                </a:cubicBezTo>
                <a:cubicBezTo>
                  <a:pt x="1561575" y="985870"/>
                  <a:pt x="1575816" y="972312"/>
                  <a:pt x="1591056" y="960120"/>
                </a:cubicBezTo>
                <a:cubicBezTo>
                  <a:pt x="1605509" y="916760"/>
                  <a:pt x="1603098" y="945546"/>
                  <a:pt x="1581912" y="896112"/>
                </a:cubicBezTo>
                <a:cubicBezTo>
                  <a:pt x="1578115" y="887253"/>
                  <a:pt x="1578789" y="876206"/>
                  <a:pt x="1572768" y="868680"/>
                </a:cubicBezTo>
                <a:cubicBezTo>
                  <a:pt x="1531751" y="817409"/>
                  <a:pt x="1522662" y="813940"/>
                  <a:pt x="1481328" y="786384"/>
                </a:cubicBezTo>
                <a:cubicBezTo>
                  <a:pt x="1441728" y="726984"/>
                  <a:pt x="1426896" y="730223"/>
                  <a:pt x="1453896" y="649224"/>
                </a:cubicBezTo>
                <a:cubicBezTo>
                  <a:pt x="1457985" y="636956"/>
                  <a:pt x="1473812" y="632315"/>
                  <a:pt x="1481328" y="621792"/>
                </a:cubicBezTo>
                <a:cubicBezTo>
                  <a:pt x="1490328" y="609192"/>
                  <a:pt x="1503506" y="569303"/>
                  <a:pt x="1517904" y="557784"/>
                </a:cubicBezTo>
                <a:cubicBezTo>
                  <a:pt x="1525430" y="551763"/>
                  <a:pt x="1536192" y="551688"/>
                  <a:pt x="1545336" y="548640"/>
                </a:cubicBezTo>
                <a:cubicBezTo>
                  <a:pt x="1564901" y="489944"/>
                  <a:pt x="1537912" y="553563"/>
                  <a:pt x="1591056" y="493776"/>
                </a:cubicBezTo>
                <a:cubicBezTo>
                  <a:pt x="1668641" y="406492"/>
                  <a:pt x="1591887" y="462742"/>
                  <a:pt x="1655064" y="420624"/>
                </a:cubicBezTo>
                <a:cubicBezTo>
                  <a:pt x="1660176" y="400178"/>
                  <a:pt x="1673591" y="342541"/>
                  <a:pt x="1682496" y="329184"/>
                </a:cubicBezTo>
                <a:lnTo>
                  <a:pt x="1700784" y="301752"/>
                </a:lnTo>
                <a:cubicBezTo>
                  <a:pt x="1697969" y="265152"/>
                  <a:pt x="1703266" y="179039"/>
                  <a:pt x="1673352" y="137160"/>
                </a:cubicBezTo>
                <a:cubicBezTo>
                  <a:pt x="1666964" y="128217"/>
                  <a:pt x="1655064" y="124968"/>
                  <a:pt x="1645920" y="118872"/>
                </a:cubicBezTo>
                <a:cubicBezTo>
                  <a:pt x="1639824" y="109728"/>
                  <a:pt x="1636951" y="97265"/>
                  <a:pt x="1627632" y="91440"/>
                </a:cubicBezTo>
                <a:cubicBezTo>
                  <a:pt x="1612791" y="82164"/>
                  <a:pt x="1557606" y="69361"/>
                  <a:pt x="1536192" y="64008"/>
                </a:cubicBezTo>
                <a:cubicBezTo>
                  <a:pt x="1481328" y="67056"/>
                  <a:pt x="1426124" y="66336"/>
                  <a:pt x="1371600" y="73152"/>
                </a:cubicBezTo>
                <a:cubicBezTo>
                  <a:pt x="1352472" y="75543"/>
                  <a:pt x="1333266" y="81522"/>
                  <a:pt x="1316736" y="91440"/>
                </a:cubicBezTo>
                <a:cubicBezTo>
                  <a:pt x="1301496" y="100584"/>
                  <a:pt x="1288547" y="115950"/>
                  <a:pt x="1271016" y="118872"/>
                </a:cubicBezTo>
                <a:cubicBezTo>
                  <a:pt x="1213813" y="128406"/>
                  <a:pt x="1155192" y="124968"/>
                  <a:pt x="1097280" y="128016"/>
                </a:cubicBezTo>
                <a:cubicBezTo>
                  <a:pt x="1075944" y="124968"/>
                  <a:pt x="1053527" y="126237"/>
                  <a:pt x="1033272" y="118872"/>
                </a:cubicBezTo>
                <a:cubicBezTo>
                  <a:pt x="1018950" y="113664"/>
                  <a:pt x="987552" y="134112"/>
                  <a:pt x="978408" y="13716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3 3">
            <a:extLst>
              <a:ext uri="{FF2B5EF4-FFF2-40B4-BE49-F238E27FC236}">
                <a16:creationId xmlns:a16="http://schemas.microsoft.com/office/drawing/2014/main" id="{F38F03FE-5EDD-E83C-0A18-CE6C333BA04D}"/>
              </a:ext>
            </a:extLst>
          </p:cNvPr>
          <p:cNvSpPr/>
          <p:nvPr/>
        </p:nvSpPr>
        <p:spPr>
          <a:xfrm>
            <a:off x="2979611" y="1878210"/>
            <a:ext cx="655725" cy="448068"/>
          </a:xfrm>
          <a:custGeom>
            <a:avLst/>
            <a:gdLst>
              <a:gd name="connsiteX0" fmla="*/ 978408 w 1700784"/>
              <a:gd name="connsiteY0" fmla="*/ 137160 h 1278391"/>
              <a:gd name="connsiteX1" fmla="*/ 978408 w 1700784"/>
              <a:gd name="connsiteY1" fmla="*/ 137160 h 1278391"/>
              <a:gd name="connsiteX2" fmla="*/ 850392 w 1700784"/>
              <a:gd name="connsiteY2" fmla="*/ 82296 h 1278391"/>
              <a:gd name="connsiteX3" fmla="*/ 649224 w 1700784"/>
              <a:gd name="connsiteY3" fmla="*/ 54864 h 1278391"/>
              <a:gd name="connsiteX4" fmla="*/ 521208 w 1700784"/>
              <a:gd name="connsiteY4" fmla="*/ 27432 h 1278391"/>
              <a:gd name="connsiteX5" fmla="*/ 438912 w 1700784"/>
              <a:gd name="connsiteY5" fmla="*/ 9144 h 1278391"/>
              <a:gd name="connsiteX6" fmla="*/ 384048 w 1700784"/>
              <a:gd name="connsiteY6" fmla="*/ 0 h 1278391"/>
              <a:gd name="connsiteX7" fmla="*/ 301752 w 1700784"/>
              <a:gd name="connsiteY7" fmla="*/ 27432 h 1278391"/>
              <a:gd name="connsiteX8" fmla="*/ 274320 w 1700784"/>
              <a:gd name="connsiteY8" fmla="*/ 36576 h 1278391"/>
              <a:gd name="connsiteX9" fmla="*/ 237744 w 1700784"/>
              <a:gd name="connsiteY9" fmla="*/ 45720 h 1278391"/>
              <a:gd name="connsiteX10" fmla="*/ 146304 w 1700784"/>
              <a:gd name="connsiteY10" fmla="*/ 128016 h 1278391"/>
              <a:gd name="connsiteX11" fmla="*/ 91440 w 1700784"/>
              <a:gd name="connsiteY11" fmla="*/ 192024 h 1278391"/>
              <a:gd name="connsiteX12" fmla="*/ 82296 w 1700784"/>
              <a:gd name="connsiteY12" fmla="*/ 228600 h 1278391"/>
              <a:gd name="connsiteX13" fmla="*/ 27432 w 1700784"/>
              <a:gd name="connsiteY13" fmla="*/ 301752 h 1278391"/>
              <a:gd name="connsiteX14" fmla="*/ 0 w 1700784"/>
              <a:gd name="connsiteY14" fmla="*/ 384048 h 1278391"/>
              <a:gd name="connsiteX15" fmla="*/ 9144 w 1700784"/>
              <a:gd name="connsiteY15" fmla="*/ 521208 h 1278391"/>
              <a:gd name="connsiteX16" fmla="*/ 18288 w 1700784"/>
              <a:gd name="connsiteY16" fmla="*/ 548640 h 1278391"/>
              <a:gd name="connsiteX17" fmla="*/ 73152 w 1700784"/>
              <a:gd name="connsiteY17" fmla="*/ 566928 h 1278391"/>
              <a:gd name="connsiteX18" fmla="*/ 118872 w 1700784"/>
              <a:gd name="connsiteY18" fmla="*/ 612648 h 1278391"/>
              <a:gd name="connsiteX19" fmla="*/ 137160 w 1700784"/>
              <a:gd name="connsiteY19" fmla="*/ 640080 h 1278391"/>
              <a:gd name="connsiteX20" fmla="*/ 173736 w 1700784"/>
              <a:gd name="connsiteY20" fmla="*/ 658368 h 1278391"/>
              <a:gd name="connsiteX21" fmla="*/ 256032 w 1700784"/>
              <a:gd name="connsiteY21" fmla="*/ 713232 h 1278391"/>
              <a:gd name="connsiteX22" fmla="*/ 292608 w 1700784"/>
              <a:gd name="connsiteY22" fmla="*/ 722376 h 1278391"/>
              <a:gd name="connsiteX23" fmla="*/ 320040 w 1700784"/>
              <a:gd name="connsiteY23" fmla="*/ 731520 h 1278391"/>
              <a:gd name="connsiteX24" fmla="*/ 384048 w 1700784"/>
              <a:gd name="connsiteY24" fmla="*/ 777240 h 1278391"/>
              <a:gd name="connsiteX25" fmla="*/ 448056 w 1700784"/>
              <a:gd name="connsiteY25" fmla="*/ 795528 h 1278391"/>
              <a:gd name="connsiteX26" fmla="*/ 466344 w 1700784"/>
              <a:gd name="connsiteY26" fmla="*/ 832104 h 1278391"/>
              <a:gd name="connsiteX27" fmla="*/ 493776 w 1700784"/>
              <a:gd name="connsiteY27" fmla="*/ 896112 h 1278391"/>
              <a:gd name="connsiteX28" fmla="*/ 484632 w 1700784"/>
              <a:gd name="connsiteY28" fmla="*/ 960120 h 1278391"/>
              <a:gd name="connsiteX29" fmla="*/ 475488 w 1700784"/>
              <a:gd name="connsiteY29" fmla="*/ 1005840 h 1278391"/>
              <a:gd name="connsiteX30" fmla="*/ 493776 w 1700784"/>
              <a:gd name="connsiteY30" fmla="*/ 1115568 h 1278391"/>
              <a:gd name="connsiteX31" fmla="*/ 521208 w 1700784"/>
              <a:gd name="connsiteY31" fmla="*/ 1124712 h 1278391"/>
              <a:gd name="connsiteX32" fmla="*/ 548640 w 1700784"/>
              <a:gd name="connsiteY32" fmla="*/ 1143000 h 1278391"/>
              <a:gd name="connsiteX33" fmla="*/ 612648 w 1700784"/>
              <a:gd name="connsiteY33" fmla="*/ 1188720 h 1278391"/>
              <a:gd name="connsiteX34" fmla="*/ 649224 w 1700784"/>
              <a:gd name="connsiteY34" fmla="*/ 1207008 h 1278391"/>
              <a:gd name="connsiteX35" fmla="*/ 704088 w 1700784"/>
              <a:gd name="connsiteY35" fmla="*/ 1216152 h 1278391"/>
              <a:gd name="connsiteX36" fmla="*/ 731520 w 1700784"/>
              <a:gd name="connsiteY36" fmla="*/ 1225296 h 1278391"/>
              <a:gd name="connsiteX37" fmla="*/ 758952 w 1700784"/>
              <a:gd name="connsiteY37" fmla="*/ 1252728 h 1278391"/>
              <a:gd name="connsiteX38" fmla="*/ 941832 w 1700784"/>
              <a:gd name="connsiteY38" fmla="*/ 1261872 h 1278391"/>
              <a:gd name="connsiteX39" fmla="*/ 969264 w 1700784"/>
              <a:gd name="connsiteY39" fmla="*/ 1243584 h 1278391"/>
              <a:gd name="connsiteX40" fmla="*/ 1051560 w 1700784"/>
              <a:gd name="connsiteY40" fmla="*/ 1216152 h 1278391"/>
              <a:gd name="connsiteX41" fmla="*/ 1069848 w 1700784"/>
              <a:gd name="connsiteY41" fmla="*/ 1188720 h 1278391"/>
              <a:gd name="connsiteX42" fmla="*/ 1133856 w 1700784"/>
              <a:gd name="connsiteY42" fmla="*/ 1170432 h 1278391"/>
              <a:gd name="connsiteX43" fmla="*/ 1152144 w 1700784"/>
              <a:gd name="connsiteY43" fmla="*/ 1143000 h 1278391"/>
              <a:gd name="connsiteX44" fmla="*/ 1179576 w 1700784"/>
              <a:gd name="connsiteY44" fmla="*/ 1124712 h 1278391"/>
              <a:gd name="connsiteX45" fmla="*/ 1316736 w 1700784"/>
              <a:gd name="connsiteY45" fmla="*/ 1088136 h 1278391"/>
              <a:gd name="connsiteX46" fmla="*/ 1362456 w 1700784"/>
              <a:gd name="connsiteY46" fmla="*/ 1069848 h 1278391"/>
              <a:gd name="connsiteX47" fmla="*/ 1389888 w 1700784"/>
              <a:gd name="connsiteY47" fmla="*/ 1060704 h 1278391"/>
              <a:gd name="connsiteX48" fmla="*/ 1426464 w 1700784"/>
              <a:gd name="connsiteY48" fmla="*/ 1042416 h 1278391"/>
              <a:gd name="connsiteX49" fmla="*/ 1463040 w 1700784"/>
              <a:gd name="connsiteY49" fmla="*/ 1033272 h 1278391"/>
              <a:gd name="connsiteX50" fmla="*/ 1545336 w 1700784"/>
              <a:gd name="connsiteY50" fmla="*/ 996696 h 1278391"/>
              <a:gd name="connsiteX51" fmla="*/ 1591056 w 1700784"/>
              <a:gd name="connsiteY51" fmla="*/ 960120 h 1278391"/>
              <a:gd name="connsiteX52" fmla="*/ 1581912 w 1700784"/>
              <a:gd name="connsiteY52" fmla="*/ 896112 h 1278391"/>
              <a:gd name="connsiteX53" fmla="*/ 1572768 w 1700784"/>
              <a:gd name="connsiteY53" fmla="*/ 868680 h 1278391"/>
              <a:gd name="connsiteX54" fmla="*/ 1481328 w 1700784"/>
              <a:gd name="connsiteY54" fmla="*/ 786384 h 1278391"/>
              <a:gd name="connsiteX55" fmla="*/ 1453896 w 1700784"/>
              <a:gd name="connsiteY55" fmla="*/ 649224 h 1278391"/>
              <a:gd name="connsiteX56" fmla="*/ 1481328 w 1700784"/>
              <a:gd name="connsiteY56" fmla="*/ 621792 h 1278391"/>
              <a:gd name="connsiteX57" fmla="*/ 1517904 w 1700784"/>
              <a:gd name="connsiteY57" fmla="*/ 557784 h 1278391"/>
              <a:gd name="connsiteX58" fmla="*/ 1545336 w 1700784"/>
              <a:gd name="connsiteY58" fmla="*/ 548640 h 1278391"/>
              <a:gd name="connsiteX59" fmla="*/ 1591056 w 1700784"/>
              <a:gd name="connsiteY59" fmla="*/ 493776 h 1278391"/>
              <a:gd name="connsiteX60" fmla="*/ 1655064 w 1700784"/>
              <a:gd name="connsiteY60" fmla="*/ 420624 h 1278391"/>
              <a:gd name="connsiteX61" fmla="*/ 1682496 w 1700784"/>
              <a:gd name="connsiteY61" fmla="*/ 329184 h 1278391"/>
              <a:gd name="connsiteX62" fmla="*/ 1700784 w 1700784"/>
              <a:gd name="connsiteY62" fmla="*/ 301752 h 1278391"/>
              <a:gd name="connsiteX63" fmla="*/ 1673352 w 1700784"/>
              <a:gd name="connsiteY63" fmla="*/ 137160 h 1278391"/>
              <a:gd name="connsiteX64" fmla="*/ 1645920 w 1700784"/>
              <a:gd name="connsiteY64" fmla="*/ 118872 h 1278391"/>
              <a:gd name="connsiteX65" fmla="*/ 1627632 w 1700784"/>
              <a:gd name="connsiteY65" fmla="*/ 91440 h 1278391"/>
              <a:gd name="connsiteX66" fmla="*/ 1536192 w 1700784"/>
              <a:gd name="connsiteY66" fmla="*/ 64008 h 1278391"/>
              <a:gd name="connsiteX67" fmla="*/ 1371600 w 1700784"/>
              <a:gd name="connsiteY67" fmla="*/ 73152 h 1278391"/>
              <a:gd name="connsiteX68" fmla="*/ 1316736 w 1700784"/>
              <a:gd name="connsiteY68" fmla="*/ 91440 h 1278391"/>
              <a:gd name="connsiteX69" fmla="*/ 1271016 w 1700784"/>
              <a:gd name="connsiteY69" fmla="*/ 118872 h 1278391"/>
              <a:gd name="connsiteX70" fmla="*/ 1097280 w 1700784"/>
              <a:gd name="connsiteY70" fmla="*/ 128016 h 1278391"/>
              <a:gd name="connsiteX71" fmla="*/ 1033272 w 1700784"/>
              <a:gd name="connsiteY71" fmla="*/ 118872 h 1278391"/>
              <a:gd name="connsiteX72" fmla="*/ 978408 w 1700784"/>
              <a:gd name="connsiteY72" fmla="*/ 137160 h 127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700784" h="1278391">
                <a:moveTo>
                  <a:pt x="978408" y="137160"/>
                </a:moveTo>
                <a:lnTo>
                  <a:pt x="978408" y="137160"/>
                </a:lnTo>
                <a:cubicBezTo>
                  <a:pt x="935736" y="118872"/>
                  <a:pt x="896186" y="89928"/>
                  <a:pt x="850392" y="82296"/>
                </a:cubicBezTo>
                <a:cubicBezTo>
                  <a:pt x="747049" y="65072"/>
                  <a:pt x="813925" y="75452"/>
                  <a:pt x="649224" y="54864"/>
                </a:cubicBezTo>
                <a:cubicBezTo>
                  <a:pt x="589616" y="15125"/>
                  <a:pt x="645492" y="46075"/>
                  <a:pt x="521208" y="27432"/>
                </a:cubicBezTo>
                <a:cubicBezTo>
                  <a:pt x="493418" y="23263"/>
                  <a:pt x="466467" y="14655"/>
                  <a:pt x="438912" y="9144"/>
                </a:cubicBezTo>
                <a:cubicBezTo>
                  <a:pt x="420732" y="5508"/>
                  <a:pt x="402336" y="3048"/>
                  <a:pt x="384048" y="0"/>
                </a:cubicBezTo>
                <a:lnTo>
                  <a:pt x="301752" y="27432"/>
                </a:lnTo>
                <a:cubicBezTo>
                  <a:pt x="292608" y="30480"/>
                  <a:pt x="283671" y="34238"/>
                  <a:pt x="274320" y="36576"/>
                </a:cubicBezTo>
                <a:lnTo>
                  <a:pt x="237744" y="45720"/>
                </a:lnTo>
                <a:cubicBezTo>
                  <a:pt x="202580" y="72093"/>
                  <a:pt x="174436" y="90507"/>
                  <a:pt x="146304" y="128016"/>
                </a:cubicBezTo>
                <a:cubicBezTo>
                  <a:pt x="111113" y="174937"/>
                  <a:pt x="129648" y="153816"/>
                  <a:pt x="91440" y="192024"/>
                </a:cubicBezTo>
                <a:cubicBezTo>
                  <a:pt x="88392" y="204216"/>
                  <a:pt x="88399" y="217614"/>
                  <a:pt x="82296" y="228600"/>
                </a:cubicBezTo>
                <a:cubicBezTo>
                  <a:pt x="76589" y="238872"/>
                  <a:pt x="35298" y="282874"/>
                  <a:pt x="27432" y="301752"/>
                </a:cubicBezTo>
                <a:cubicBezTo>
                  <a:pt x="16311" y="328444"/>
                  <a:pt x="0" y="384048"/>
                  <a:pt x="0" y="384048"/>
                </a:cubicBezTo>
                <a:cubicBezTo>
                  <a:pt x="3048" y="429768"/>
                  <a:pt x="4084" y="475667"/>
                  <a:pt x="9144" y="521208"/>
                </a:cubicBezTo>
                <a:cubicBezTo>
                  <a:pt x="10208" y="530788"/>
                  <a:pt x="10445" y="543038"/>
                  <a:pt x="18288" y="548640"/>
                </a:cubicBezTo>
                <a:cubicBezTo>
                  <a:pt x="33975" y="559845"/>
                  <a:pt x="73152" y="566928"/>
                  <a:pt x="73152" y="566928"/>
                </a:cubicBezTo>
                <a:cubicBezTo>
                  <a:pt x="121920" y="640080"/>
                  <a:pt x="57912" y="551688"/>
                  <a:pt x="118872" y="612648"/>
                </a:cubicBezTo>
                <a:cubicBezTo>
                  <a:pt x="126643" y="620419"/>
                  <a:pt x="128717" y="633045"/>
                  <a:pt x="137160" y="640080"/>
                </a:cubicBezTo>
                <a:cubicBezTo>
                  <a:pt x="147632" y="648806"/>
                  <a:pt x="162127" y="651224"/>
                  <a:pt x="173736" y="658368"/>
                </a:cubicBezTo>
                <a:cubicBezTo>
                  <a:pt x="201814" y="675647"/>
                  <a:pt x="227004" y="697601"/>
                  <a:pt x="256032" y="713232"/>
                </a:cubicBezTo>
                <a:cubicBezTo>
                  <a:pt x="267097" y="719190"/>
                  <a:pt x="280524" y="718924"/>
                  <a:pt x="292608" y="722376"/>
                </a:cubicBezTo>
                <a:cubicBezTo>
                  <a:pt x="301876" y="725024"/>
                  <a:pt x="310896" y="728472"/>
                  <a:pt x="320040" y="731520"/>
                </a:cubicBezTo>
                <a:cubicBezTo>
                  <a:pt x="341376" y="746760"/>
                  <a:pt x="360596" y="765514"/>
                  <a:pt x="384048" y="777240"/>
                </a:cubicBezTo>
                <a:cubicBezTo>
                  <a:pt x="403895" y="787164"/>
                  <a:pt x="429593" y="783219"/>
                  <a:pt x="448056" y="795528"/>
                </a:cubicBezTo>
                <a:cubicBezTo>
                  <a:pt x="459398" y="803089"/>
                  <a:pt x="460974" y="819575"/>
                  <a:pt x="466344" y="832104"/>
                </a:cubicBezTo>
                <a:cubicBezTo>
                  <a:pt x="506708" y="926286"/>
                  <a:pt x="433122" y="774805"/>
                  <a:pt x="493776" y="896112"/>
                </a:cubicBezTo>
                <a:cubicBezTo>
                  <a:pt x="490728" y="917448"/>
                  <a:pt x="488175" y="938861"/>
                  <a:pt x="484632" y="960120"/>
                </a:cubicBezTo>
                <a:cubicBezTo>
                  <a:pt x="482077" y="975450"/>
                  <a:pt x="474575" y="990325"/>
                  <a:pt x="475488" y="1005840"/>
                </a:cubicBezTo>
                <a:cubicBezTo>
                  <a:pt x="477665" y="1042857"/>
                  <a:pt x="480465" y="1080959"/>
                  <a:pt x="493776" y="1115568"/>
                </a:cubicBezTo>
                <a:cubicBezTo>
                  <a:pt x="497236" y="1124564"/>
                  <a:pt x="512587" y="1120401"/>
                  <a:pt x="521208" y="1124712"/>
                </a:cubicBezTo>
                <a:cubicBezTo>
                  <a:pt x="531038" y="1129627"/>
                  <a:pt x="539697" y="1136612"/>
                  <a:pt x="548640" y="1143000"/>
                </a:cubicBezTo>
                <a:cubicBezTo>
                  <a:pt x="568266" y="1157018"/>
                  <a:pt x="591098" y="1176406"/>
                  <a:pt x="612648" y="1188720"/>
                </a:cubicBezTo>
                <a:cubicBezTo>
                  <a:pt x="624483" y="1195483"/>
                  <a:pt x="636168" y="1203091"/>
                  <a:pt x="649224" y="1207008"/>
                </a:cubicBezTo>
                <a:cubicBezTo>
                  <a:pt x="666982" y="1212336"/>
                  <a:pt x="685989" y="1212130"/>
                  <a:pt x="704088" y="1216152"/>
                </a:cubicBezTo>
                <a:cubicBezTo>
                  <a:pt x="713497" y="1218243"/>
                  <a:pt x="722376" y="1222248"/>
                  <a:pt x="731520" y="1225296"/>
                </a:cubicBezTo>
                <a:cubicBezTo>
                  <a:pt x="740664" y="1234440"/>
                  <a:pt x="749018" y="1244449"/>
                  <a:pt x="758952" y="1252728"/>
                </a:cubicBezTo>
                <a:cubicBezTo>
                  <a:pt x="816379" y="1300584"/>
                  <a:pt x="837724" y="1267996"/>
                  <a:pt x="941832" y="1261872"/>
                </a:cubicBezTo>
                <a:cubicBezTo>
                  <a:pt x="950976" y="1255776"/>
                  <a:pt x="959434" y="1248499"/>
                  <a:pt x="969264" y="1243584"/>
                </a:cubicBezTo>
                <a:cubicBezTo>
                  <a:pt x="1003697" y="1226367"/>
                  <a:pt x="1016636" y="1224883"/>
                  <a:pt x="1051560" y="1216152"/>
                </a:cubicBezTo>
                <a:cubicBezTo>
                  <a:pt x="1057656" y="1207008"/>
                  <a:pt x="1061266" y="1195585"/>
                  <a:pt x="1069848" y="1188720"/>
                </a:cubicBezTo>
                <a:cubicBezTo>
                  <a:pt x="1075811" y="1183950"/>
                  <a:pt x="1131466" y="1171029"/>
                  <a:pt x="1133856" y="1170432"/>
                </a:cubicBezTo>
                <a:cubicBezTo>
                  <a:pt x="1139952" y="1161288"/>
                  <a:pt x="1144373" y="1150771"/>
                  <a:pt x="1152144" y="1143000"/>
                </a:cubicBezTo>
                <a:cubicBezTo>
                  <a:pt x="1159915" y="1135229"/>
                  <a:pt x="1169533" y="1129175"/>
                  <a:pt x="1179576" y="1124712"/>
                </a:cubicBezTo>
                <a:cubicBezTo>
                  <a:pt x="1231778" y="1101511"/>
                  <a:pt x="1258364" y="1104814"/>
                  <a:pt x="1316736" y="1088136"/>
                </a:cubicBezTo>
                <a:cubicBezTo>
                  <a:pt x="1332518" y="1083627"/>
                  <a:pt x="1347087" y="1075611"/>
                  <a:pt x="1362456" y="1069848"/>
                </a:cubicBezTo>
                <a:cubicBezTo>
                  <a:pt x="1371481" y="1066464"/>
                  <a:pt x="1381029" y="1064501"/>
                  <a:pt x="1389888" y="1060704"/>
                </a:cubicBezTo>
                <a:cubicBezTo>
                  <a:pt x="1402417" y="1055334"/>
                  <a:pt x="1413701" y="1047202"/>
                  <a:pt x="1426464" y="1042416"/>
                </a:cubicBezTo>
                <a:cubicBezTo>
                  <a:pt x="1438231" y="1038003"/>
                  <a:pt x="1451118" y="1037246"/>
                  <a:pt x="1463040" y="1033272"/>
                </a:cubicBezTo>
                <a:cubicBezTo>
                  <a:pt x="1478880" y="1027992"/>
                  <a:pt x="1529403" y="1007318"/>
                  <a:pt x="1545336" y="996696"/>
                </a:cubicBezTo>
                <a:cubicBezTo>
                  <a:pt x="1561575" y="985870"/>
                  <a:pt x="1575816" y="972312"/>
                  <a:pt x="1591056" y="960120"/>
                </a:cubicBezTo>
                <a:cubicBezTo>
                  <a:pt x="1605509" y="916760"/>
                  <a:pt x="1603098" y="945546"/>
                  <a:pt x="1581912" y="896112"/>
                </a:cubicBezTo>
                <a:cubicBezTo>
                  <a:pt x="1578115" y="887253"/>
                  <a:pt x="1578789" y="876206"/>
                  <a:pt x="1572768" y="868680"/>
                </a:cubicBezTo>
                <a:cubicBezTo>
                  <a:pt x="1531751" y="817409"/>
                  <a:pt x="1522662" y="813940"/>
                  <a:pt x="1481328" y="786384"/>
                </a:cubicBezTo>
                <a:cubicBezTo>
                  <a:pt x="1441728" y="726984"/>
                  <a:pt x="1426896" y="730223"/>
                  <a:pt x="1453896" y="649224"/>
                </a:cubicBezTo>
                <a:cubicBezTo>
                  <a:pt x="1457985" y="636956"/>
                  <a:pt x="1473812" y="632315"/>
                  <a:pt x="1481328" y="621792"/>
                </a:cubicBezTo>
                <a:cubicBezTo>
                  <a:pt x="1490328" y="609192"/>
                  <a:pt x="1503506" y="569303"/>
                  <a:pt x="1517904" y="557784"/>
                </a:cubicBezTo>
                <a:cubicBezTo>
                  <a:pt x="1525430" y="551763"/>
                  <a:pt x="1536192" y="551688"/>
                  <a:pt x="1545336" y="548640"/>
                </a:cubicBezTo>
                <a:cubicBezTo>
                  <a:pt x="1564901" y="489944"/>
                  <a:pt x="1537912" y="553563"/>
                  <a:pt x="1591056" y="493776"/>
                </a:cubicBezTo>
                <a:cubicBezTo>
                  <a:pt x="1668641" y="406492"/>
                  <a:pt x="1591887" y="462742"/>
                  <a:pt x="1655064" y="420624"/>
                </a:cubicBezTo>
                <a:cubicBezTo>
                  <a:pt x="1660176" y="400178"/>
                  <a:pt x="1673591" y="342541"/>
                  <a:pt x="1682496" y="329184"/>
                </a:cubicBezTo>
                <a:lnTo>
                  <a:pt x="1700784" y="301752"/>
                </a:lnTo>
                <a:cubicBezTo>
                  <a:pt x="1697969" y="265152"/>
                  <a:pt x="1703266" y="179039"/>
                  <a:pt x="1673352" y="137160"/>
                </a:cubicBezTo>
                <a:cubicBezTo>
                  <a:pt x="1666964" y="128217"/>
                  <a:pt x="1655064" y="124968"/>
                  <a:pt x="1645920" y="118872"/>
                </a:cubicBezTo>
                <a:cubicBezTo>
                  <a:pt x="1639824" y="109728"/>
                  <a:pt x="1636951" y="97265"/>
                  <a:pt x="1627632" y="91440"/>
                </a:cubicBezTo>
                <a:cubicBezTo>
                  <a:pt x="1612791" y="82164"/>
                  <a:pt x="1557606" y="69361"/>
                  <a:pt x="1536192" y="64008"/>
                </a:cubicBezTo>
                <a:cubicBezTo>
                  <a:pt x="1481328" y="67056"/>
                  <a:pt x="1426124" y="66336"/>
                  <a:pt x="1371600" y="73152"/>
                </a:cubicBezTo>
                <a:cubicBezTo>
                  <a:pt x="1352472" y="75543"/>
                  <a:pt x="1333266" y="81522"/>
                  <a:pt x="1316736" y="91440"/>
                </a:cubicBezTo>
                <a:cubicBezTo>
                  <a:pt x="1301496" y="100584"/>
                  <a:pt x="1288547" y="115950"/>
                  <a:pt x="1271016" y="118872"/>
                </a:cubicBezTo>
                <a:cubicBezTo>
                  <a:pt x="1213813" y="128406"/>
                  <a:pt x="1155192" y="124968"/>
                  <a:pt x="1097280" y="128016"/>
                </a:cubicBezTo>
                <a:cubicBezTo>
                  <a:pt x="1075944" y="124968"/>
                  <a:pt x="1053527" y="126237"/>
                  <a:pt x="1033272" y="118872"/>
                </a:cubicBezTo>
                <a:cubicBezTo>
                  <a:pt x="1018950" y="113664"/>
                  <a:pt x="987552" y="134112"/>
                  <a:pt x="978408" y="13716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2" y="352167"/>
            <a:ext cx="5216000" cy="47085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5964837" y="621347"/>
            <a:ext cx="24498" cy="588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0" y="936752"/>
            <a:ext cx="2178285" cy="37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2061" y="802157"/>
            <a:ext cx="215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and compactly supported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2768" y="36576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Templates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92DEAB-E0F6-764D-9B2A-91983DAD94A2}"/>
              </a:ext>
            </a:extLst>
          </p:cNvPr>
          <p:cNvGrpSpPr>
            <a:grpSpLocks noChangeAspect="1"/>
          </p:cNvGrpSpPr>
          <p:nvPr/>
        </p:nvGrpSpPr>
        <p:grpSpPr>
          <a:xfrm>
            <a:off x="1153501" y="1870833"/>
            <a:ext cx="3160817" cy="2821004"/>
            <a:chOff x="420033" y="2011870"/>
            <a:chExt cx="4627752" cy="4130231"/>
          </a:xfrm>
        </p:grpSpPr>
        <p:sp>
          <p:nvSpPr>
            <p:cNvPr id="14" name="Freeform 13 4"/>
            <p:cNvSpPr/>
            <p:nvPr/>
          </p:nvSpPr>
          <p:spPr>
            <a:xfrm>
              <a:off x="530181" y="3312407"/>
              <a:ext cx="1700784" cy="1278391"/>
            </a:xfrm>
            <a:custGeom>
              <a:avLst/>
              <a:gdLst>
                <a:gd name="connsiteX0" fmla="*/ 978408 w 1700784"/>
                <a:gd name="connsiteY0" fmla="*/ 137160 h 1278391"/>
                <a:gd name="connsiteX1" fmla="*/ 978408 w 1700784"/>
                <a:gd name="connsiteY1" fmla="*/ 137160 h 1278391"/>
                <a:gd name="connsiteX2" fmla="*/ 850392 w 1700784"/>
                <a:gd name="connsiteY2" fmla="*/ 82296 h 1278391"/>
                <a:gd name="connsiteX3" fmla="*/ 649224 w 1700784"/>
                <a:gd name="connsiteY3" fmla="*/ 54864 h 1278391"/>
                <a:gd name="connsiteX4" fmla="*/ 521208 w 1700784"/>
                <a:gd name="connsiteY4" fmla="*/ 27432 h 1278391"/>
                <a:gd name="connsiteX5" fmla="*/ 438912 w 1700784"/>
                <a:gd name="connsiteY5" fmla="*/ 9144 h 1278391"/>
                <a:gd name="connsiteX6" fmla="*/ 384048 w 1700784"/>
                <a:gd name="connsiteY6" fmla="*/ 0 h 1278391"/>
                <a:gd name="connsiteX7" fmla="*/ 301752 w 1700784"/>
                <a:gd name="connsiteY7" fmla="*/ 27432 h 1278391"/>
                <a:gd name="connsiteX8" fmla="*/ 274320 w 1700784"/>
                <a:gd name="connsiteY8" fmla="*/ 36576 h 1278391"/>
                <a:gd name="connsiteX9" fmla="*/ 237744 w 1700784"/>
                <a:gd name="connsiteY9" fmla="*/ 45720 h 1278391"/>
                <a:gd name="connsiteX10" fmla="*/ 146304 w 1700784"/>
                <a:gd name="connsiteY10" fmla="*/ 128016 h 1278391"/>
                <a:gd name="connsiteX11" fmla="*/ 91440 w 1700784"/>
                <a:gd name="connsiteY11" fmla="*/ 192024 h 1278391"/>
                <a:gd name="connsiteX12" fmla="*/ 82296 w 1700784"/>
                <a:gd name="connsiteY12" fmla="*/ 228600 h 1278391"/>
                <a:gd name="connsiteX13" fmla="*/ 27432 w 1700784"/>
                <a:gd name="connsiteY13" fmla="*/ 301752 h 1278391"/>
                <a:gd name="connsiteX14" fmla="*/ 0 w 1700784"/>
                <a:gd name="connsiteY14" fmla="*/ 384048 h 1278391"/>
                <a:gd name="connsiteX15" fmla="*/ 9144 w 1700784"/>
                <a:gd name="connsiteY15" fmla="*/ 521208 h 1278391"/>
                <a:gd name="connsiteX16" fmla="*/ 18288 w 1700784"/>
                <a:gd name="connsiteY16" fmla="*/ 548640 h 1278391"/>
                <a:gd name="connsiteX17" fmla="*/ 73152 w 1700784"/>
                <a:gd name="connsiteY17" fmla="*/ 566928 h 1278391"/>
                <a:gd name="connsiteX18" fmla="*/ 118872 w 1700784"/>
                <a:gd name="connsiteY18" fmla="*/ 612648 h 1278391"/>
                <a:gd name="connsiteX19" fmla="*/ 137160 w 1700784"/>
                <a:gd name="connsiteY19" fmla="*/ 640080 h 1278391"/>
                <a:gd name="connsiteX20" fmla="*/ 173736 w 1700784"/>
                <a:gd name="connsiteY20" fmla="*/ 658368 h 1278391"/>
                <a:gd name="connsiteX21" fmla="*/ 256032 w 1700784"/>
                <a:gd name="connsiteY21" fmla="*/ 713232 h 1278391"/>
                <a:gd name="connsiteX22" fmla="*/ 292608 w 1700784"/>
                <a:gd name="connsiteY22" fmla="*/ 722376 h 1278391"/>
                <a:gd name="connsiteX23" fmla="*/ 320040 w 1700784"/>
                <a:gd name="connsiteY23" fmla="*/ 731520 h 1278391"/>
                <a:gd name="connsiteX24" fmla="*/ 384048 w 1700784"/>
                <a:gd name="connsiteY24" fmla="*/ 777240 h 1278391"/>
                <a:gd name="connsiteX25" fmla="*/ 448056 w 1700784"/>
                <a:gd name="connsiteY25" fmla="*/ 795528 h 1278391"/>
                <a:gd name="connsiteX26" fmla="*/ 466344 w 1700784"/>
                <a:gd name="connsiteY26" fmla="*/ 832104 h 1278391"/>
                <a:gd name="connsiteX27" fmla="*/ 493776 w 1700784"/>
                <a:gd name="connsiteY27" fmla="*/ 896112 h 1278391"/>
                <a:gd name="connsiteX28" fmla="*/ 484632 w 1700784"/>
                <a:gd name="connsiteY28" fmla="*/ 960120 h 1278391"/>
                <a:gd name="connsiteX29" fmla="*/ 475488 w 1700784"/>
                <a:gd name="connsiteY29" fmla="*/ 1005840 h 1278391"/>
                <a:gd name="connsiteX30" fmla="*/ 493776 w 1700784"/>
                <a:gd name="connsiteY30" fmla="*/ 1115568 h 1278391"/>
                <a:gd name="connsiteX31" fmla="*/ 521208 w 1700784"/>
                <a:gd name="connsiteY31" fmla="*/ 1124712 h 1278391"/>
                <a:gd name="connsiteX32" fmla="*/ 548640 w 1700784"/>
                <a:gd name="connsiteY32" fmla="*/ 1143000 h 1278391"/>
                <a:gd name="connsiteX33" fmla="*/ 612648 w 1700784"/>
                <a:gd name="connsiteY33" fmla="*/ 1188720 h 1278391"/>
                <a:gd name="connsiteX34" fmla="*/ 649224 w 1700784"/>
                <a:gd name="connsiteY34" fmla="*/ 1207008 h 1278391"/>
                <a:gd name="connsiteX35" fmla="*/ 704088 w 1700784"/>
                <a:gd name="connsiteY35" fmla="*/ 1216152 h 1278391"/>
                <a:gd name="connsiteX36" fmla="*/ 731520 w 1700784"/>
                <a:gd name="connsiteY36" fmla="*/ 1225296 h 1278391"/>
                <a:gd name="connsiteX37" fmla="*/ 758952 w 1700784"/>
                <a:gd name="connsiteY37" fmla="*/ 1252728 h 1278391"/>
                <a:gd name="connsiteX38" fmla="*/ 941832 w 1700784"/>
                <a:gd name="connsiteY38" fmla="*/ 1261872 h 1278391"/>
                <a:gd name="connsiteX39" fmla="*/ 969264 w 1700784"/>
                <a:gd name="connsiteY39" fmla="*/ 1243584 h 1278391"/>
                <a:gd name="connsiteX40" fmla="*/ 1051560 w 1700784"/>
                <a:gd name="connsiteY40" fmla="*/ 1216152 h 1278391"/>
                <a:gd name="connsiteX41" fmla="*/ 1069848 w 1700784"/>
                <a:gd name="connsiteY41" fmla="*/ 1188720 h 1278391"/>
                <a:gd name="connsiteX42" fmla="*/ 1133856 w 1700784"/>
                <a:gd name="connsiteY42" fmla="*/ 1170432 h 1278391"/>
                <a:gd name="connsiteX43" fmla="*/ 1152144 w 1700784"/>
                <a:gd name="connsiteY43" fmla="*/ 1143000 h 1278391"/>
                <a:gd name="connsiteX44" fmla="*/ 1179576 w 1700784"/>
                <a:gd name="connsiteY44" fmla="*/ 1124712 h 1278391"/>
                <a:gd name="connsiteX45" fmla="*/ 1316736 w 1700784"/>
                <a:gd name="connsiteY45" fmla="*/ 1088136 h 1278391"/>
                <a:gd name="connsiteX46" fmla="*/ 1362456 w 1700784"/>
                <a:gd name="connsiteY46" fmla="*/ 1069848 h 1278391"/>
                <a:gd name="connsiteX47" fmla="*/ 1389888 w 1700784"/>
                <a:gd name="connsiteY47" fmla="*/ 1060704 h 1278391"/>
                <a:gd name="connsiteX48" fmla="*/ 1426464 w 1700784"/>
                <a:gd name="connsiteY48" fmla="*/ 1042416 h 1278391"/>
                <a:gd name="connsiteX49" fmla="*/ 1463040 w 1700784"/>
                <a:gd name="connsiteY49" fmla="*/ 1033272 h 1278391"/>
                <a:gd name="connsiteX50" fmla="*/ 1545336 w 1700784"/>
                <a:gd name="connsiteY50" fmla="*/ 996696 h 1278391"/>
                <a:gd name="connsiteX51" fmla="*/ 1591056 w 1700784"/>
                <a:gd name="connsiteY51" fmla="*/ 960120 h 1278391"/>
                <a:gd name="connsiteX52" fmla="*/ 1581912 w 1700784"/>
                <a:gd name="connsiteY52" fmla="*/ 896112 h 1278391"/>
                <a:gd name="connsiteX53" fmla="*/ 1572768 w 1700784"/>
                <a:gd name="connsiteY53" fmla="*/ 868680 h 1278391"/>
                <a:gd name="connsiteX54" fmla="*/ 1481328 w 1700784"/>
                <a:gd name="connsiteY54" fmla="*/ 786384 h 1278391"/>
                <a:gd name="connsiteX55" fmla="*/ 1453896 w 1700784"/>
                <a:gd name="connsiteY55" fmla="*/ 649224 h 1278391"/>
                <a:gd name="connsiteX56" fmla="*/ 1481328 w 1700784"/>
                <a:gd name="connsiteY56" fmla="*/ 621792 h 1278391"/>
                <a:gd name="connsiteX57" fmla="*/ 1517904 w 1700784"/>
                <a:gd name="connsiteY57" fmla="*/ 557784 h 1278391"/>
                <a:gd name="connsiteX58" fmla="*/ 1545336 w 1700784"/>
                <a:gd name="connsiteY58" fmla="*/ 548640 h 1278391"/>
                <a:gd name="connsiteX59" fmla="*/ 1591056 w 1700784"/>
                <a:gd name="connsiteY59" fmla="*/ 493776 h 1278391"/>
                <a:gd name="connsiteX60" fmla="*/ 1655064 w 1700784"/>
                <a:gd name="connsiteY60" fmla="*/ 420624 h 1278391"/>
                <a:gd name="connsiteX61" fmla="*/ 1682496 w 1700784"/>
                <a:gd name="connsiteY61" fmla="*/ 329184 h 1278391"/>
                <a:gd name="connsiteX62" fmla="*/ 1700784 w 1700784"/>
                <a:gd name="connsiteY62" fmla="*/ 301752 h 1278391"/>
                <a:gd name="connsiteX63" fmla="*/ 1673352 w 1700784"/>
                <a:gd name="connsiteY63" fmla="*/ 137160 h 1278391"/>
                <a:gd name="connsiteX64" fmla="*/ 1645920 w 1700784"/>
                <a:gd name="connsiteY64" fmla="*/ 118872 h 1278391"/>
                <a:gd name="connsiteX65" fmla="*/ 1627632 w 1700784"/>
                <a:gd name="connsiteY65" fmla="*/ 91440 h 1278391"/>
                <a:gd name="connsiteX66" fmla="*/ 1536192 w 1700784"/>
                <a:gd name="connsiteY66" fmla="*/ 64008 h 1278391"/>
                <a:gd name="connsiteX67" fmla="*/ 1371600 w 1700784"/>
                <a:gd name="connsiteY67" fmla="*/ 73152 h 1278391"/>
                <a:gd name="connsiteX68" fmla="*/ 1316736 w 1700784"/>
                <a:gd name="connsiteY68" fmla="*/ 91440 h 1278391"/>
                <a:gd name="connsiteX69" fmla="*/ 1271016 w 1700784"/>
                <a:gd name="connsiteY69" fmla="*/ 118872 h 1278391"/>
                <a:gd name="connsiteX70" fmla="*/ 1097280 w 1700784"/>
                <a:gd name="connsiteY70" fmla="*/ 128016 h 1278391"/>
                <a:gd name="connsiteX71" fmla="*/ 1033272 w 1700784"/>
                <a:gd name="connsiteY71" fmla="*/ 118872 h 1278391"/>
                <a:gd name="connsiteX72" fmla="*/ 978408 w 1700784"/>
                <a:gd name="connsiteY72" fmla="*/ 137160 h 127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700784" h="1278391">
                  <a:moveTo>
                    <a:pt x="978408" y="137160"/>
                  </a:moveTo>
                  <a:lnTo>
                    <a:pt x="978408" y="137160"/>
                  </a:lnTo>
                  <a:cubicBezTo>
                    <a:pt x="935736" y="118872"/>
                    <a:pt x="896186" y="89928"/>
                    <a:pt x="850392" y="82296"/>
                  </a:cubicBezTo>
                  <a:cubicBezTo>
                    <a:pt x="747049" y="65072"/>
                    <a:pt x="813925" y="75452"/>
                    <a:pt x="649224" y="54864"/>
                  </a:cubicBezTo>
                  <a:cubicBezTo>
                    <a:pt x="589616" y="15125"/>
                    <a:pt x="645492" y="46075"/>
                    <a:pt x="521208" y="27432"/>
                  </a:cubicBezTo>
                  <a:cubicBezTo>
                    <a:pt x="493418" y="23263"/>
                    <a:pt x="466467" y="14655"/>
                    <a:pt x="438912" y="9144"/>
                  </a:cubicBezTo>
                  <a:cubicBezTo>
                    <a:pt x="420732" y="5508"/>
                    <a:pt x="402336" y="3048"/>
                    <a:pt x="384048" y="0"/>
                  </a:cubicBezTo>
                  <a:lnTo>
                    <a:pt x="301752" y="27432"/>
                  </a:lnTo>
                  <a:cubicBezTo>
                    <a:pt x="292608" y="30480"/>
                    <a:pt x="283671" y="34238"/>
                    <a:pt x="274320" y="36576"/>
                  </a:cubicBezTo>
                  <a:lnTo>
                    <a:pt x="237744" y="45720"/>
                  </a:lnTo>
                  <a:cubicBezTo>
                    <a:pt x="202580" y="72093"/>
                    <a:pt x="174436" y="90507"/>
                    <a:pt x="146304" y="128016"/>
                  </a:cubicBezTo>
                  <a:cubicBezTo>
                    <a:pt x="111113" y="174937"/>
                    <a:pt x="129648" y="153816"/>
                    <a:pt x="91440" y="192024"/>
                  </a:cubicBezTo>
                  <a:cubicBezTo>
                    <a:pt x="88392" y="204216"/>
                    <a:pt x="88399" y="217614"/>
                    <a:pt x="82296" y="228600"/>
                  </a:cubicBezTo>
                  <a:cubicBezTo>
                    <a:pt x="76589" y="238872"/>
                    <a:pt x="35298" y="282874"/>
                    <a:pt x="27432" y="301752"/>
                  </a:cubicBezTo>
                  <a:cubicBezTo>
                    <a:pt x="16311" y="328444"/>
                    <a:pt x="0" y="384048"/>
                    <a:pt x="0" y="384048"/>
                  </a:cubicBezTo>
                  <a:cubicBezTo>
                    <a:pt x="3048" y="429768"/>
                    <a:pt x="4084" y="475667"/>
                    <a:pt x="9144" y="521208"/>
                  </a:cubicBezTo>
                  <a:cubicBezTo>
                    <a:pt x="10208" y="530788"/>
                    <a:pt x="10445" y="543038"/>
                    <a:pt x="18288" y="548640"/>
                  </a:cubicBezTo>
                  <a:cubicBezTo>
                    <a:pt x="33975" y="559845"/>
                    <a:pt x="73152" y="566928"/>
                    <a:pt x="73152" y="566928"/>
                  </a:cubicBezTo>
                  <a:cubicBezTo>
                    <a:pt x="121920" y="640080"/>
                    <a:pt x="57912" y="551688"/>
                    <a:pt x="118872" y="612648"/>
                  </a:cubicBezTo>
                  <a:cubicBezTo>
                    <a:pt x="126643" y="620419"/>
                    <a:pt x="128717" y="633045"/>
                    <a:pt x="137160" y="640080"/>
                  </a:cubicBezTo>
                  <a:cubicBezTo>
                    <a:pt x="147632" y="648806"/>
                    <a:pt x="162127" y="651224"/>
                    <a:pt x="173736" y="658368"/>
                  </a:cubicBezTo>
                  <a:cubicBezTo>
                    <a:pt x="201814" y="675647"/>
                    <a:pt x="227004" y="697601"/>
                    <a:pt x="256032" y="713232"/>
                  </a:cubicBezTo>
                  <a:cubicBezTo>
                    <a:pt x="267097" y="719190"/>
                    <a:pt x="280524" y="718924"/>
                    <a:pt x="292608" y="722376"/>
                  </a:cubicBezTo>
                  <a:cubicBezTo>
                    <a:pt x="301876" y="725024"/>
                    <a:pt x="310896" y="728472"/>
                    <a:pt x="320040" y="731520"/>
                  </a:cubicBezTo>
                  <a:cubicBezTo>
                    <a:pt x="341376" y="746760"/>
                    <a:pt x="360596" y="765514"/>
                    <a:pt x="384048" y="777240"/>
                  </a:cubicBezTo>
                  <a:cubicBezTo>
                    <a:pt x="403895" y="787164"/>
                    <a:pt x="429593" y="783219"/>
                    <a:pt x="448056" y="795528"/>
                  </a:cubicBezTo>
                  <a:cubicBezTo>
                    <a:pt x="459398" y="803089"/>
                    <a:pt x="460974" y="819575"/>
                    <a:pt x="466344" y="832104"/>
                  </a:cubicBezTo>
                  <a:cubicBezTo>
                    <a:pt x="506708" y="926286"/>
                    <a:pt x="433122" y="774805"/>
                    <a:pt x="493776" y="896112"/>
                  </a:cubicBezTo>
                  <a:cubicBezTo>
                    <a:pt x="490728" y="917448"/>
                    <a:pt x="488175" y="938861"/>
                    <a:pt x="484632" y="960120"/>
                  </a:cubicBezTo>
                  <a:cubicBezTo>
                    <a:pt x="482077" y="975450"/>
                    <a:pt x="474575" y="990325"/>
                    <a:pt x="475488" y="1005840"/>
                  </a:cubicBezTo>
                  <a:cubicBezTo>
                    <a:pt x="477665" y="1042857"/>
                    <a:pt x="480465" y="1080959"/>
                    <a:pt x="493776" y="1115568"/>
                  </a:cubicBezTo>
                  <a:cubicBezTo>
                    <a:pt x="497236" y="1124564"/>
                    <a:pt x="512587" y="1120401"/>
                    <a:pt x="521208" y="1124712"/>
                  </a:cubicBezTo>
                  <a:cubicBezTo>
                    <a:pt x="531038" y="1129627"/>
                    <a:pt x="539697" y="1136612"/>
                    <a:pt x="548640" y="1143000"/>
                  </a:cubicBezTo>
                  <a:cubicBezTo>
                    <a:pt x="568266" y="1157018"/>
                    <a:pt x="591098" y="1176406"/>
                    <a:pt x="612648" y="1188720"/>
                  </a:cubicBezTo>
                  <a:cubicBezTo>
                    <a:pt x="624483" y="1195483"/>
                    <a:pt x="636168" y="1203091"/>
                    <a:pt x="649224" y="1207008"/>
                  </a:cubicBezTo>
                  <a:cubicBezTo>
                    <a:pt x="666982" y="1212336"/>
                    <a:pt x="685989" y="1212130"/>
                    <a:pt x="704088" y="1216152"/>
                  </a:cubicBezTo>
                  <a:cubicBezTo>
                    <a:pt x="713497" y="1218243"/>
                    <a:pt x="722376" y="1222248"/>
                    <a:pt x="731520" y="1225296"/>
                  </a:cubicBezTo>
                  <a:cubicBezTo>
                    <a:pt x="740664" y="1234440"/>
                    <a:pt x="749018" y="1244449"/>
                    <a:pt x="758952" y="1252728"/>
                  </a:cubicBezTo>
                  <a:cubicBezTo>
                    <a:pt x="816379" y="1300584"/>
                    <a:pt x="837724" y="1267996"/>
                    <a:pt x="941832" y="1261872"/>
                  </a:cubicBezTo>
                  <a:cubicBezTo>
                    <a:pt x="950976" y="1255776"/>
                    <a:pt x="959434" y="1248499"/>
                    <a:pt x="969264" y="1243584"/>
                  </a:cubicBezTo>
                  <a:cubicBezTo>
                    <a:pt x="1003697" y="1226367"/>
                    <a:pt x="1016636" y="1224883"/>
                    <a:pt x="1051560" y="1216152"/>
                  </a:cubicBezTo>
                  <a:cubicBezTo>
                    <a:pt x="1057656" y="1207008"/>
                    <a:pt x="1061266" y="1195585"/>
                    <a:pt x="1069848" y="1188720"/>
                  </a:cubicBezTo>
                  <a:cubicBezTo>
                    <a:pt x="1075811" y="1183950"/>
                    <a:pt x="1131466" y="1171029"/>
                    <a:pt x="1133856" y="1170432"/>
                  </a:cubicBezTo>
                  <a:cubicBezTo>
                    <a:pt x="1139952" y="1161288"/>
                    <a:pt x="1144373" y="1150771"/>
                    <a:pt x="1152144" y="1143000"/>
                  </a:cubicBezTo>
                  <a:cubicBezTo>
                    <a:pt x="1159915" y="1135229"/>
                    <a:pt x="1169533" y="1129175"/>
                    <a:pt x="1179576" y="1124712"/>
                  </a:cubicBezTo>
                  <a:cubicBezTo>
                    <a:pt x="1231778" y="1101511"/>
                    <a:pt x="1258364" y="1104814"/>
                    <a:pt x="1316736" y="1088136"/>
                  </a:cubicBezTo>
                  <a:cubicBezTo>
                    <a:pt x="1332518" y="1083627"/>
                    <a:pt x="1347087" y="1075611"/>
                    <a:pt x="1362456" y="1069848"/>
                  </a:cubicBezTo>
                  <a:cubicBezTo>
                    <a:pt x="1371481" y="1066464"/>
                    <a:pt x="1381029" y="1064501"/>
                    <a:pt x="1389888" y="1060704"/>
                  </a:cubicBezTo>
                  <a:cubicBezTo>
                    <a:pt x="1402417" y="1055334"/>
                    <a:pt x="1413701" y="1047202"/>
                    <a:pt x="1426464" y="1042416"/>
                  </a:cubicBezTo>
                  <a:cubicBezTo>
                    <a:pt x="1438231" y="1038003"/>
                    <a:pt x="1451118" y="1037246"/>
                    <a:pt x="1463040" y="1033272"/>
                  </a:cubicBezTo>
                  <a:cubicBezTo>
                    <a:pt x="1478880" y="1027992"/>
                    <a:pt x="1529403" y="1007318"/>
                    <a:pt x="1545336" y="996696"/>
                  </a:cubicBezTo>
                  <a:cubicBezTo>
                    <a:pt x="1561575" y="985870"/>
                    <a:pt x="1575816" y="972312"/>
                    <a:pt x="1591056" y="960120"/>
                  </a:cubicBezTo>
                  <a:cubicBezTo>
                    <a:pt x="1605509" y="916760"/>
                    <a:pt x="1603098" y="945546"/>
                    <a:pt x="1581912" y="896112"/>
                  </a:cubicBezTo>
                  <a:cubicBezTo>
                    <a:pt x="1578115" y="887253"/>
                    <a:pt x="1578789" y="876206"/>
                    <a:pt x="1572768" y="868680"/>
                  </a:cubicBezTo>
                  <a:cubicBezTo>
                    <a:pt x="1531751" y="817409"/>
                    <a:pt x="1522662" y="813940"/>
                    <a:pt x="1481328" y="786384"/>
                  </a:cubicBezTo>
                  <a:cubicBezTo>
                    <a:pt x="1441728" y="726984"/>
                    <a:pt x="1426896" y="730223"/>
                    <a:pt x="1453896" y="649224"/>
                  </a:cubicBezTo>
                  <a:cubicBezTo>
                    <a:pt x="1457985" y="636956"/>
                    <a:pt x="1473812" y="632315"/>
                    <a:pt x="1481328" y="621792"/>
                  </a:cubicBezTo>
                  <a:cubicBezTo>
                    <a:pt x="1490328" y="609192"/>
                    <a:pt x="1503506" y="569303"/>
                    <a:pt x="1517904" y="557784"/>
                  </a:cubicBezTo>
                  <a:cubicBezTo>
                    <a:pt x="1525430" y="551763"/>
                    <a:pt x="1536192" y="551688"/>
                    <a:pt x="1545336" y="548640"/>
                  </a:cubicBezTo>
                  <a:cubicBezTo>
                    <a:pt x="1564901" y="489944"/>
                    <a:pt x="1537912" y="553563"/>
                    <a:pt x="1591056" y="493776"/>
                  </a:cubicBezTo>
                  <a:cubicBezTo>
                    <a:pt x="1668641" y="406492"/>
                    <a:pt x="1591887" y="462742"/>
                    <a:pt x="1655064" y="420624"/>
                  </a:cubicBezTo>
                  <a:cubicBezTo>
                    <a:pt x="1660176" y="400178"/>
                    <a:pt x="1673591" y="342541"/>
                    <a:pt x="1682496" y="329184"/>
                  </a:cubicBezTo>
                  <a:lnTo>
                    <a:pt x="1700784" y="301752"/>
                  </a:lnTo>
                  <a:cubicBezTo>
                    <a:pt x="1697969" y="265152"/>
                    <a:pt x="1703266" y="179039"/>
                    <a:pt x="1673352" y="137160"/>
                  </a:cubicBezTo>
                  <a:cubicBezTo>
                    <a:pt x="1666964" y="128217"/>
                    <a:pt x="1655064" y="124968"/>
                    <a:pt x="1645920" y="118872"/>
                  </a:cubicBezTo>
                  <a:cubicBezTo>
                    <a:pt x="1639824" y="109728"/>
                    <a:pt x="1636951" y="97265"/>
                    <a:pt x="1627632" y="91440"/>
                  </a:cubicBezTo>
                  <a:cubicBezTo>
                    <a:pt x="1612791" y="82164"/>
                    <a:pt x="1557606" y="69361"/>
                    <a:pt x="1536192" y="64008"/>
                  </a:cubicBezTo>
                  <a:cubicBezTo>
                    <a:pt x="1481328" y="67056"/>
                    <a:pt x="1426124" y="66336"/>
                    <a:pt x="1371600" y="73152"/>
                  </a:cubicBezTo>
                  <a:cubicBezTo>
                    <a:pt x="1352472" y="75543"/>
                    <a:pt x="1333266" y="81522"/>
                    <a:pt x="1316736" y="91440"/>
                  </a:cubicBezTo>
                  <a:cubicBezTo>
                    <a:pt x="1301496" y="100584"/>
                    <a:pt x="1288547" y="115950"/>
                    <a:pt x="1271016" y="118872"/>
                  </a:cubicBezTo>
                  <a:cubicBezTo>
                    <a:pt x="1213813" y="128406"/>
                    <a:pt x="1155192" y="124968"/>
                    <a:pt x="1097280" y="128016"/>
                  </a:cubicBezTo>
                  <a:cubicBezTo>
                    <a:pt x="1075944" y="124968"/>
                    <a:pt x="1053527" y="126237"/>
                    <a:pt x="1033272" y="118872"/>
                  </a:cubicBezTo>
                  <a:cubicBezTo>
                    <a:pt x="1018950" y="113664"/>
                    <a:pt x="987552" y="134112"/>
                    <a:pt x="978408" y="1371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420033" y="2011870"/>
              <a:ext cx="4627752" cy="4130231"/>
              <a:chOff x="3182247" y="849551"/>
              <a:chExt cx="6159538" cy="549733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182247" y="849551"/>
                <a:ext cx="6159538" cy="5497336"/>
                <a:chOff x="6808418" y="2523623"/>
                <a:chExt cx="4627752" cy="413023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08418" y="2523623"/>
                  <a:ext cx="4627752" cy="4130230"/>
                  <a:chOff x="5076981" y="1423099"/>
                  <a:chExt cx="3914619" cy="3252766"/>
                </a:xfrm>
              </p:grpSpPr>
              <p:sp>
                <p:nvSpPr>
                  <p:cNvPr id="40" name="Oval 39"/>
                  <p:cNvSpPr>
                    <a:spLocks noChangeAspect="1"/>
                  </p:cNvSpPr>
                  <p:nvPr/>
                </p:nvSpPr>
                <p:spPr>
                  <a:xfrm flipH="1">
                    <a:off x="5291103" y="2650591"/>
                    <a:ext cx="91301" cy="91148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5076981" y="1423099"/>
                    <a:ext cx="3914619" cy="3252766"/>
                    <a:chOff x="4276438" y="2656926"/>
                    <a:chExt cx="1560943" cy="1388602"/>
                  </a:xfrm>
                </p:grpSpPr>
                <p:cxnSp>
                  <p:nvCxnSpPr>
                    <p:cNvPr id="74" name="Straight Connector 73"/>
                    <p:cNvCxnSpPr/>
                    <p:nvPr/>
                  </p:nvCxnSpPr>
                  <p:spPr>
                    <a:xfrm flipH="1">
                      <a:off x="4276438" y="2656926"/>
                      <a:ext cx="2671" cy="1388601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6" name="Group 75"/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276438" y="2776451"/>
                      <a:ext cx="1560943" cy="1269077"/>
                      <a:chOff x="4276438" y="2776451"/>
                      <a:chExt cx="1560943" cy="1269077"/>
                    </a:xfrm>
                  </p:grpSpPr>
                  <p:cxnSp>
                    <p:nvCxnSpPr>
                      <p:cNvPr id="79" name="Straight Connector 78"/>
                      <p:cNvCxnSpPr/>
                      <p:nvPr/>
                    </p:nvCxnSpPr>
                    <p:spPr>
                      <a:xfrm flipH="1" flipV="1">
                        <a:off x="4276438" y="4045527"/>
                        <a:ext cx="1560943" cy="1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/>
                      <p:cNvCxnSpPr/>
                      <p:nvPr/>
                    </p:nvCxnSpPr>
                    <p:spPr>
                      <a:xfrm flipV="1">
                        <a:off x="4276438" y="2776451"/>
                        <a:ext cx="1496751" cy="1269077"/>
                      </a:xfrm>
                      <a:prstGeom prst="line">
                        <a:avLst/>
                      </a:prstGeom>
                      <a:ln w="254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42" name="Oval 41"/>
                  <p:cNvSpPr>
                    <a:spLocks noChangeAspect="1"/>
                  </p:cNvSpPr>
                  <p:nvPr/>
                </p:nvSpPr>
                <p:spPr>
                  <a:xfrm flipH="1">
                    <a:off x="5854267" y="1426370"/>
                    <a:ext cx="91301" cy="91148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3" name="Oval 42"/>
                  <p:cNvSpPr>
                    <a:spLocks noChangeAspect="1"/>
                  </p:cNvSpPr>
                  <p:nvPr/>
                </p:nvSpPr>
                <p:spPr>
                  <a:xfrm flipH="1">
                    <a:off x="7633062" y="1634056"/>
                    <a:ext cx="91301" cy="91148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4" name="Oval 43"/>
                  <p:cNvSpPr>
                    <a:spLocks noChangeAspect="1"/>
                  </p:cNvSpPr>
                  <p:nvPr/>
                </p:nvSpPr>
                <p:spPr>
                  <a:xfrm flipH="1">
                    <a:off x="7267091" y="274174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5" name="Oval 44"/>
                  <p:cNvSpPr>
                    <a:spLocks noChangeAspect="1"/>
                  </p:cNvSpPr>
                  <p:nvPr/>
                </p:nvSpPr>
                <p:spPr>
                  <a:xfrm flipH="1">
                    <a:off x="5877585" y="3938321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6" name="Oval 45"/>
                  <p:cNvSpPr>
                    <a:spLocks noChangeAspect="1"/>
                  </p:cNvSpPr>
                  <p:nvPr/>
                </p:nvSpPr>
                <p:spPr>
                  <a:xfrm flipH="1">
                    <a:off x="6497903" y="339382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7" name="Oval 46"/>
                  <p:cNvSpPr>
                    <a:spLocks noChangeAspect="1"/>
                  </p:cNvSpPr>
                  <p:nvPr/>
                </p:nvSpPr>
                <p:spPr>
                  <a:xfrm flipH="1">
                    <a:off x="6609579" y="332703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8" name="Oval 47"/>
                  <p:cNvSpPr>
                    <a:spLocks noChangeAspect="1"/>
                  </p:cNvSpPr>
                  <p:nvPr/>
                </p:nvSpPr>
                <p:spPr>
                  <a:xfrm flipH="1">
                    <a:off x="5981200" y="374727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49" name="Oval 48"/>
                  <p:cNvSpPr>
                    <a:spLocks noChangeAspect="1"/>
                  </p:cNvSpPr>
                  <p:nvPr/>
                </p:nvSpPr>
                <p:spPr>
                  <a:xfrm flipH="1">
                    <a:off x="7132816" y="289787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0" name="Oval 49"/>
                  <p:cNvSpPr>
                    <a:spLocks noChangeAspect="1"/>
                  </p:cNvSpPr>
                  <p:nvPr/>
                </p:nvSpPr>
                <p:spPr>
                  <a:xfrm flipH="1">
                    <a:off x="6190051" y="360668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1" name="Oval 50"/>
                  <p:cNvSpPr>
                    <a:spLocks noChangeAspect="1"/>
                  </p:cNvSpPr>
                  <p:nvPr/>
                </p:nvSpPr>
                <p:spPr>
                  <a:xfrm flipH="1">
                    <a:off x="7463406" y="2607704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2" name="Oval 51"/>
                  <p:cNvSpPr>
                    <a:spLocks noChangeAspect="1"/>
                  </p:cNvSpPr>
                  <p:nvPr/>
                </p:nvSpPr>
                <p:spPr>
                  <a:xfrm flipH="1">
                    <a:off x="6931600" y="303582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3" name="Oval 52"/>
                  <p:cNvSpPr>
                    <a:spLocks noChangeAspect="1"/>
                  </p:cNvSpPr>
                  <p:nvPr/>
                </p:nvSpPr>
                <p:spPr>
                  <a:xfrm flipH="1">
                    <a:off x="5681128" y="4011473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4" name="Oval 53"/>
                  <p:cNvSpPr>
                    <a:spLocks noChangeAspect="1"/>
                  </p:cNvSpPr>
                  <p:nvPr/>
                </p:nvSpPr>
                <p:spPr>
                  <a:xfrm flipH="1">
                    <a:off x="6716156" y="3159052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5" name="Oval 54"/>
                  <p:cNvSpPr>
                    <a:spLocks noChangeAspect="1"/>
                  </p:cNvSpPr>
                  <p:nvPr/>
                </p:nvSpPr>
                <p:spPr>
                  <a:xfrm flipH="1">
                    <a:off x="6392104" y="3527856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6" name="Oval 55"/>
                  <p:cNvSpPr>
                    <a:spLocks noChangeAspect="1"/>
                  </p:cNvSpPr>
                  <p:nvPr/>
                </p:nvSpPr>
                <p:spPr>
                  <a:xfrm flipH="1">
                    <a:off x="7708654" y="235186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7" name="Oval 56"/>
                  <p:cNvSpPr>
                    <a:spLocks noChangeAspect="1"/>
                  </p:cNvSpPr>
                  <p:nvPr/>
                </p:nvSpPr>
                <p:spPr>
                  <a:xfrm flipH="1">
                    <a:off x="6299368" y="332376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8" name="Oval 57"/>
                  <p:cNvSpPr>
                    <a:spLocks noChangeAspect="1"/>
                  </p:cNvSpPr>
                  <p:nvPr/>
                </p:nvSpPr>
                <p:spPr>
                  <a:xfrm flipH="1">
                    <a:off x="6318952" y="3079492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59" name="Oval 58"/>
                  <p:cNvSpPr>
                    <a:spLocks noChangeAspect="1"/>
                  </p:cNvSpPr>
                  <p:nvPr/>
                </p:nvSpPr>
                <p:spPr>
                  <a:xfrm flipH="1">
                    <a:off x="7193939" y="2816853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60" name="Oval 59"/>
                  <p:cNvSpPr>
                    <a:spLocks noChangeAspect="1"/>
                  </p:cNvSpPr>
                  <p:nvPr/>
                </p:nvSpPr>
                <p:spPr>
                  <a:xfrm flipH="1">
                    <a:off x="6358851" y="3454704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62" name="Oval 61"/>
                  <p:cNvSpPr>
                    <a:spLocks noChangeAspect="1"/>
                  </p:cNvSpPr>
                  <p:nvPr/>
                </p:nvSpPr>
                <p:spPr>
                  <a:xfrm flipH="1">
                    <a:off x="6263203" y="365694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63" name="Oval 62"/>
                  <p:cNvSpPr>
                    <a:spLocks noChangeAspect="1"/>
                  </p:cNvSpPr>
                  <p:nvPr/>
                </p:nvSpPr>
                <p:spPr>
                  <a:xfrm flipH="1">
                    <a:off x="5877585" y="3865169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64" name="Oval 63"/>
                  <p:cNvSpPr>
                    <a:spLocks noChangeAspect="1"/>
                  </p:cNvSpPr>
                  <p:nvPr/>
                </p:nvSpPr>
                <p:spPr>
                  <a:xfrm flipH="1">
                    <a:off x="5511588" y="4117745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65" name="Oval 64"/>
                  <p:cNvSpPr>
                    <a:spLocks noChangeAspect="1"/>
                  </p:cNvSpPr>
                  <p:nvPr/>
                </p:nvSpPr>
                <p:spPr>
                  <a:xfrm flipH="1">
                    <a:off x="7390253" y="266858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 flipH="1">
                    <a:off x="6845209" y="3159052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68" name="Oval 67"/>
                  <p:cNvSpPr>
                    <a:spLocks noChangeAspect="1"/>
                  </p:cNvSpPr>
                  <p:nvPr/>
                </p:nvSpPr>
                <p:spPr>
                  <a:xfrm flipH="1">
                    <a:off x="6729547" y="3080940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72" name="Oval 71"/>
                  <p:cNvSpPr>
                    <a:spLocks noChangeAspect="1"/>
                  </p:cNvSpPr>
                  <p:nvPr/>
                </p:nvSpPr>
                <p:spPr>
                  <a:xfrm flipH="1">
                    <a:off x="7971059" y="2206237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  <p:sp>
                <p:nvSpPr>
                  <p:cNvPr id="73" name="Oval 72"/>
                  <p:cNvSpPr>
                    <a:spLocks noChangeAspect="1"/>
                  </p:cNvSpPr>
                  <p:nvPr/>
                </p:nvSpPr>
                <p:spPr>
                  <a:xfrm flipH="1">
                    <a:off x="7605561" y="2527658"/>
                    <a:ext cx="73152" cy="7315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/>
                  </a:p>
                </p:txBody>
              </p:sp>
            </p:grpSp>
            <p:sp>
              <p:nvSpPr>
                <p:cNvPr id="20" name="Oval 19"/>
                <p:cNvSpPr>
                  <a:spLocks noChangeAspect="1"/>
                </p:cNvSpPr>
                <p:nvPr/>
              </p:nvSpPr>
              <p:spPr>
                <a:xfrm flipH="1">
                  <a:off x="9106463" y="437959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1" name="Oval 20"/>
                <p:cNvSpPr>
                  <a:spLocks noChangeAspect="1"/>
                </p:cNvSpPr>
                <p:nvPr/>
              </p:nvSpPr>
              <p:spPr>
                <a:xfrm flipH="1">
                  <a:off x="8613748" y="4588738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 flipH="1">
                  <a:off x="9671285" y="394507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 flipH="1">
                  <a:off x="9259026" y="437959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 flipH="1">
                  <a:off x="9122294" y="4280406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 flipH="1">
                  <a:off x="9106463" y="4420534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 flipH="1">
                  <a:off x="8613748" y="4629682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7" name="Oval 26"/>
                <p:cNvSpPr>
                  <a:spLocks noChangeAspect="1"/>
                </p:cNvSpPr>
                <p:nvPr/>
              </p:nvSpPr>
              <p:spPr>
                <a:xfrm flipH="1">
                  <a:off x="9671285" y="3986023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 flipH="1">
                  <a:off x="9259026" y="4420534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9" name="Oval 28"/>
                <p:cNvSpPr>
                  <a:spLocks noChangeAspect="1"/>
                </p:cNvSpPr>
                <p:nvPr/>
              </p:nvSpPr>
              <p:spPr>
                <a:xfrm flipH="1">
                  <a:off x="9122294" y="432135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0" name="Oval 29"/>
                <p:cNvSpPr>
                  <a:spLocks noChangeAspect="1"/>
                </p:cNvSpPr>
                <p:nvPr/>
              </p:nvSpPr>
              <p:spPr>
                <a:xfrm flipH="1">
                  <a:off x="9747910" y="386097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1" name="Oval 30"/>
                <p:cNvSpPr>
                  <a:spLocks noChangeAspect="1"/>
                </p:cNvSpPr>
                <p:nvPr/>
              </p:nvSpPr>
              <p:spPr>
                <a:xfrm flipH="1">
                  <a:off x="9255195" y="4070118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2" name="Oval 31"/>
                <p:cNvSpPr>
                  <a:spLocks noChangeAspect="1"/>
                </p:cNvSpPr>
                <p:nvPr/>
              </p:nvSpPr>
              <p:spPr>
                <a:xfrm flipH="1">
                  <a:off x="10312732" y="342645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3" name="Oval 32"/>
                <p:cNvSpPr>
                  <a:spLocks noChangeAspect="1"/>
                </p:cNvSpPr>
                <p:nvPr/>
              </p:nvSpPr>
              <p:spPr>
                <a:xfrm flipH="1">
                  <a:off x="9900473" y="3860970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4" name="Oval 33"/>
                <p:cNvSpPr>
                  <a:spLocks noChangeAspect="1"/>
                </p:cNvSpPr>
                <p:nvPr/>
              </p:nvSpPr>
              <p:spPr>
                <a:xfrm flipH="1">
                  <a:off x="9763741" y="3761786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 flipH="1">
                  <a:off x="8137469" y="517116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 flipH="1">
                  <a:off x="7644754" y="5380317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 flipH="1">
                  <a:off x="8702291" y="4736658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 flipH="1">
                  <a:off x="8290032" y="5171169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9" name="Oval 38"/>
                <p:cNvSpPr>
                  <a:spLocks noChangeAspect="1"/>
                </p:cNvSpPr>
                <p:nvPr/>
              </p:nvSpPr>
              <p:spPr>
                <a:xfrm flipH="1">
                  <a:off x="8153300" y="5071985"/>
                  <a:ext cx="86478" cy="9288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6458" y="5113646"/>
                <a:ext cx="862476" cy="457143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(\xx) = f(a_i \xx + \mathbf{b}_i)&#10;\]&#10;\end{document}" title="IguanaTex Bitmap Display">
            <a:extLst>
              <a:ext uri="{FF2B5EF4-FFF2-40B4-BE49-F238E27FC236}">
                <a16:creationId xmlns:a16="http://schemas.microsoft.com/office/drawing/2014/main" id="{495CC28D-E60E-C39E-EB05-E33A851062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30" y="5290002"/>
            <a:ext cx="3433303" cy="409837"/>
          </a:xfrm>
          <a:prstGeom prst="rect">
            <a:avLst/>
          </a:prstGeom>
        </p:spPr>
      </p:pic>
      <p:pic>
        <p:nvPicPr>
          <p:cNvPr id="5" name="Picture 4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a_1,\ldots, a_n \in \R&#10;\]&#10;\end{document}" title="IguanaTex Bitmap Display">
            <a:extLst>
              <a:ext uri="{FF2B5EF4-FFF2-40B4-BE49-F238E27FC236}">
                <a16:creationId xmlns:a16="http://schemas.microsoft.com/office/drawing/2014/main" id="{CA94DDAD-07F9-6992-5846-D4F059388B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6073465"/>
            <a:ext cx="2074839" cy="296116"/>
          </a:xfrm>
          <a:prstGeom prst="rect">
            <a:avLst/>
          </a:prstGeom>
        </p:spPr>
      </p:pic>
      <p:pic>
        <p:nvPicPr>
          <p:cNvPr id="8" name="Picture 7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bf{b}_1,\ldots, \mathbf{b}_n \in \R^2&#10;\]&#10;\end{document}" title="IguanaTex Bitmap Display">
            <a:extLst>
              <a:ext uri="{FF2B5EF4-FFF2-40B4-BE49-F238E27FC236}">
                <a16:creationId xmlns:a16="http://schemas.microsoft.com/office/drawing/2014/main" id="{7DC9796A-4EDA-2C57-5A91-EC84692A4A2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23" y="6006918"/>
            <a:ext cx="2275630" cy="361018"/>
          </a:xfrm>
          <a:prstGeom prst="rect">
            <a:avLst/>
          </a:prstGeom>
        </p:spPr>
      </p:pic>
      <p:pic>
        <p:nvPicPr>
          <p:cNvPr id="70" name="Picture 69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  &#10;\]&#10;\end{document}" title="IguanaTex Bitmap Display">
            <a:extLst>
              <a:ext uri="{FF2B5EF4-FFF2-40B4-BE49-F238E27FC236}">
                <a16:creationId xmlns:a16="http://schemas.microsoft.com/office/drawing/2014/main" id="{E54C7AB8-DAD1-51F0-113A-4A53E9540D9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46" y="1873670"/>
            <a:ext cx="279768" cy="370571"/>
          </a:xfrm>
          <a:prstGeom prst="rect">
            <a:avLst/>
          </a:prstGeom>
        </p:spPr>
      </p:pic>
      <p:pic>
        <p:nvPicPr>
          <p:cNvPr id="13" name="Picture 12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j  &#10;\]&#10;\end{document}" title="IguanaTex Bitmap Display">
            <a:extLst>
              <a:ext uri="{FF2B5EF4-FFF2-40B4-BE49-F238E27FC236}">
                <a16:creationId xmlns:a16="http://schemas.microsoft.com/office/drawing/2014/main" id="{E22A9000-56B1-AED5-4308-01A3262927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36" y="1916964"/>
            <a:ext cx="304309" cy="4073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1871A-E70D-A119-8B2C-0A522724D13E}"/>
              </a:ext>
            </a:extLst>
          </p:cNvPr>
          <p:cNvSpPr txBox="1"/>
          <p:nvPr/>
        </p:nvSpPr>
        <p:spPr>
          <a:xfrm>
            <a:off x="6748652" y="2424577"/>
            <a:ext cx="3238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D5409-6C66-92E8-8895-C06FE74B23FA}"/>
              </a:ext>
            </a:extLst>
          </p:cNvPr>
          <p:cNvSpPr txBox="1"/>
          <p:nvPr/>
        </p:nvSpPr>
        <p:spPr>
          <a:xfrm>
            <a:off x="6803745" y="4614103"/>
            <a:ext cx="3238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continuous.</a:t>
            </a:r>
          </a:p>
        </p:txBody>
      </p:sp>
      <p:pic>
        <p:nvPicPr>
          <p:cNvPr id="66" name="Picture 65" descr="\documentclass{article}&#10;\usepackage{amsmath,amsfonts,mathrsfs,dsfont}&#10;\pagestyle{empty}&#10;\begin{document}&#10;&#10;\[&#10;\begin{array}{rccl}&#10; &amp;\mathscr{D}&amp; \longrightarrow &amp; \mathbb{R} \\&#10;&amp; \mathsf{dgm}&amp; \mapsto &#10;&amp; \sum\limits_{\mathbf{x} \in \mathsf{dgm}} &#10;f(\mathbf{x})&#10;\end{array}&#10;\]&#10;\end{document}" title="IguanaTex Bitmap Display">
            <a:extLst>
              <a:ext uri="{FF2B5EF4-FFF2-40B4-BE49-F238E27FC236}">
                <a16:creationId xmlns:a16="http://schemas.microsoft.com/office/drawing/2014/main" id="{2EA72869-D085-9E7D-B6F5-664C54539D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96" y="3282520"/>
            <a:ext cx="3721142" cy="1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7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16" y="109956"/>
            <a:ext cx="10515600" cy="1325563"/>
          </a:xfrm>
        </p:spPr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66826"/>
            <a:ext cx="10515600" cy="48545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Let                     be compact and let                               be continuous.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Then, given              and                               nonzero, there exist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                                   and a polynomial                                      so that  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 every                    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6" y="1840331"/>
            <a:ext cx="1049143" cy="28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16" y="1834488"/>
            <a:ext cx="1910857" cy="276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16" y="2615032"/>
            <a:ext cx="820572" cy="267429"/>
          </a:xfrm>
          <a:prstGeom prst="rect">
            <a:avLst/>
          </a:prstGeom>
        </p:spPr>
      </p:pic>
      <p:pic>
        <p:nvPicPr>
          <p:cNvPr id="10" name="Picture 9" descr="\documentclass{article}&#10;\usepackage{amsmath,amsfonts,mathrsfs,dsfont}&#10;\pagestyle{empty}&#10;\begin{document}&#10;&#10;\[&#10;f  \in C_c(\mathbb{W},\mathbb{R})&#10;\]&#10;\end{document}" title="IguanaTex Bitmap Display">
            <a:extLst>
              <a:ext uri="{FF2B5EF4-FFF2-40B4-BE49-F238E27FC236}">
                <a16:creationId xmlns:a16="http://schemas.microsoft.com/office/drawing/2014/main" id="{029971B1-513F-90DA-B194-3CD35AD1BF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45" y="2577638"/>
            <a:ext cx="2178285" cy="381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2" y="3324506"/>
            <a:ext cx="2763429" cy="377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CB4F58-EFD6-44B2-9EF7-7B87874C4E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74" y="3994113"/>
            <a:ext cx="8491434" cy="138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F7280-3CFC-4330-B3A2-EC63FA1D03A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42" y="5663031"/>
            <a:ext cx="1344001" cy="345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3FFCC6-6AA6-487B-AD05-282FF1FB191D}"/>
              </a:ext>
            </a:extLst>
          </p:cNvPr>
          <p:cNvSpPr txBox="1"/>
          <p:nvPr/>
        </p:nvSpPr>
        <p:spPr>
          <a:xfrm>
            <a:off x="1213884" y="6326155"/>
            <a:ext cx="1088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A. Perea, E. Munch and F. </a:t>
            </a:r>
            <a:r>
              <a:rPr lang="en-US" dirty="0" err="1"/>
              <a:t>Khasawneh</a:t>
            </a:r>
            <a:r>
              <a:rPr lang="en-US" i="1" dirty="0"/>
              <a:t>, Approximating Continuous Functions on Persistence Diagrams, </a:t>
            </a:r>
            <a:r>
              <a:rPr lang="en-US" b="1" dirty="0" err="1"/>
              <a:t>FoCM</a:t>
            </a:r>
            <a:r>
              <a:rPr lang="en-US" i="1" dirty="0"/>
              <a:t> 2022</a:t>
            </a:r>
            <a:endParaRPr lang="en-US" dirty="0"/>
          </a:p>
        </p:txBody>
      </p:sp>
      <p:pic>
        <p:nvPicPr>
          <p:cNvPr id="12" name="Picture 11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(\xx) = f(a_i \xx + \mathbf{b}_i)&#10;\]&#10;\end{document}" title="IguanaTex Bitmap Display">
            <a:extLst>
              <a:ext uri="{FF2B5EF4-FFF2-40B4-BE49-F238E27FC236}">
                <a16:creationId xmlns:a16="http://schemas.microsoft.com/office/drawing/2014/main" id="{3DE2A44B-DC76-F541-9740-C7DF4649CA1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9" y="3350427"/>
            <a:ext cx="3121185" cy="3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653-F0DE-F617-6CAC-2392CEE1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50"/>
            <a:ext cx="10515600" cy="1325563"/>
          </a:xfrm>
        </p:spPr>
        <p:txBody>
          <a:bodyPr/>
          <a:lstStyle/>
          <a:p>
            <a:r>
              <a:rPr lang="en-US" dirty="0"/>
              <a:t>Learning with Templates: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B0475-96C0-D7A2-A825-DACA483FE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0"/>
            <a:ext cx="10515600" cy="4351338"/>
          </a:xfrm>
        </p:spPr>
        <p:txBody>
          <a:bodyPr/>
          <a:lstStyle/>
          <a:p>
            <a:r>
              <a:rPr lang="en-US" dirty="0"/>
              <a:t>Training data:</a:t>
            </a:r>
          </a:p>
          <a:p>
            <a:endParaRPr lang="en-US" dirty="0"/>
          </a:p>
          <a:p>
            <a:r>
              <a:rPr lang="en-US" dirty="0"/>
              <a:t>Model parameters:                             ,                 ,    </a:t>
            </a:r>
          </a:p>
          <a:p>
            <a:endParaRPr lang="en-US" dirty="0"/>
          </a:p>
          <a:p>
            <a:r>
              <a:rPr lang="en-US" dirty="0"/>
              <a:t>Loss function:   For                                                                ,  let </a:t>
            </a:r>
          </a:p>
        </p:txBody>
      </p:sp>
      <p:pic>
        <p:nvPicPr>
          <p:cNvPr id="5" name="Picture 4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(\dgm_1, y_1), \ldots, (\dgm_L, y_L) \;\;\; , \;\;\; F(\dgm_\ell) = y_\ell \in \R&#10;\]&#10;\end{document}" title="IguanaTex Bitmap Display">
            <a:extLst>
              <a:ext uri="{FF2B5EF4-FFF2-40B4-BE49-F238E27FC236}">
                <a16:creationId xmlns:a16="http://schemas.microsoft.com/office/drawing/2014/main" id="{73405A0F-40F4-08B0-6531-7F19D62322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28" y="1570269"/>
            <a:ext cx="7311261" cy="345790"/>
          </a:xfrm>
          <a:prstGeom prst="rect">
            <a:avLst/>
          </a:prstGeom>
        </p:spPr>
      </p:pic>
      <p:pic>
        <p:nvPicPr>
          <p:cNvPr id="27" name="Picture 26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cal{L}(a_i , \mathbf{b}_i, p) = &#10;\sum_{\ell = 1}^L &#10;\left(&#10;p\left(&#10;\sum_{\xx \in \dgm_\ell} f(a_1 \xx + \mathbf{b}_1),&#10;\ldots,&#10;\sum_{\xx \in \dgm_\ell} f(a_n \xx + \mathbf{b}_n)&#10;\right)&#10;- y_\ell&#10;\right)^2&#10;\]&#10;\end{document}" title="IguanaTex Bitmap Display">
            <a:extLst>
              <a:ext uri="{FF2B5EF4-FFF2-40B4-BE49-F238E27FC236}">
                <a16:creationId xmlns:a16="http://schemas.microsoft.com/office/drawing/2014/main" id="{9BBA5B21-7B11-7B39-EC8B-E8AE64DF2C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1" y="4371830"/>
            <a:ext cx="11711935" cy="1358217"/>
          </a:xfrm>
          <a:prstGeom prst="rect">
            <a:avLst/>
          </a:prstGeom>
        </p:spPr>
      </p:pic>
      <p:pic>
        <p:nvPicPr>
          <p:cNvPr id="17" name="Picture 16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 \in C_c(\W,\R)&#10;\]&#10;\end{document}" title="IguanaTex Bitmap Display">
            <a:extLst>
              <a:ext uri="{FF2B5EF4-FFF2-40B4-BE49-F238E27FC236}">
                <a16:creationId xmlns:a16="http://schemas.microsoft.com/office/drawing/2014/main" id="{AEA98D61-BF64-E1F2-2128-4C7FE2A342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81" y="2625113"/>
            <a:ext cx="1973274" cy="345790"/>
          </a:xfrm>
          <a:prstGeom prst="rect">
            <a:avLst/>
          </a:prstGeom>
        </p:spPr>
      </p:pic>
      <p:pic>
        <p:nvPicPr>
          <p:cNvPr id="19" name="Picture 18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n \in \N&#10;\]&#10;\end{document}" title="IguanaTex Bitmap Display">
            <a:extLst>
              <a:ext uri="{FF2B5EF4-FFF2-40B4-BE49-F238E27FC236}">
                <a16:creationId xmlns:a16="http://schemas.microsoft.com/office/drawing/2014/main" id="{5344BA31-4393-0711-DC22-902CD1295C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65" y="2623670"/>
            <a:ext cx="861366" cy="250542"/>
          </a:xfrm>
          <a:prstGeom prst="rect">
            <a:avLst/>
          </a:prstGeom>
        </p:spPr>
      </p:pic>
      <p:pic>
        <p:nvPicPr>
          <p:cNvPr id="21" name="Picture 20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d \in \N&#10;\]&#10;\end{document}" title="IguanaTex Bitmap Display">
            <a:extLst>
              <a:ext uri="{FF2B5EF4-FFF2-40B4-BE49-F238E27FC236}">
                <a16:creationId xmlns:a16="http://schemas.microsoft.com/office/drawing/2014/main" id="{47599721-C07F-FC72-8253-8098792470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39" y="2616427"/>
            <a:ext cx="828237" cy="252613"/>
          </a:xfrm>
          <a:prstGeom prst="rect">
            <a:avLst/>
          </a:prstGeom>
        </p:spPr>
      </p:pic>
      <p:pic>
        <p:nvPicPr>
          <p:cNvPr id="25" name="Picture 24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p \in \R[x_1 ,\ldots, x_n] \; , \;\;&#10;\mathsf{deg}(p) =d&#10;\]&#10;\end{document}" title="IguanaTex Bitmap Display">
            <a:extLst>
              <a:ext uri="{FF2B5EF4-FFF2-40B4-BE49-F238E27FC236}">
                <a16:creationId xmlns:a16="http://schemas.microsoft.com/office/drawing/2014/main" id="{74DE9890-9E00-C8DB-8379-A84FDC4E66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45" y="3614342"/>
            <a:ext cx="4774700" cy="361622"/>
          </a:xfrm>
          <a:prstGeom prst="rect">
            <a:avLst/>
          </a:prstGeom>
        </p:spPr>
      </p:pic>
      <p:pic>
        <p:nvPicPr>
          <p:cNvPr id="32" name="Picture 31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a_1,\ldots, a_n \in \R&#10;\]&#10;\end{document}" title="IguanaTex Bitmap Display">
            <a:extLst>
              <a:ext uri="{FF2B5EF4-FFF2-40B4-BE49-F238E27FC236}">
                <a16:creationId xmlns:a16="http://schemas.microsoft.com/office/drawing/2014/main" id="{2AF6B7EE-4673-CA22-F669-8C818E20BF6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1" y="5904610"/>
            <a:ext cx="2074839" cy="296116"/>
          </a:xfrm>
          <a:prstGeom prst="rect">
            <a:avLst/>
          </a:prstGeom>
        </p:spPr>
      </p:pic>
      <p:pic>
        <p:nvPicPr>
          <p:cNvPr id="33" name="Picture 32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bf{b}_1,\ldots, \mathbf{b}_n \in \R^2&#10;\]&#10;\end{document}" title="IguanaTex Bitmap Display">
            <a:extLst>
              <a:ext uri="{FF2B5EF4-FFF2-40B4-BE49-F238E27FC236}">
                <a16:creationId xmlns:a16="http://schemas.microsoft.com/office/drawing/2014/main" id="{03DF31EF-7DF3-E792-83F8-1A5A877467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1" y="6375289"/>
            <a:ext cx="2275630" cy="3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4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213959" y="342922"/>
            <a:ext cx="347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Tent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9" y="1383172"/>
            <a:ext cx="11044029" cy="48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45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04" y="1422831"/>
            <a:ext cx="10515600" cy="1325563"/>
          </a:xfrm>
        </p:spPr>
        <p:txBody>
          <a:bodyPr/>
          <a:lstStyle/>
          <a:p>
            <a:r>
              <a:rPr lang="en-US" dirty="0" err="1"/>
              <a:t>Rossler</a:t>
            </a:r>
            <a:r>
              <a:rPr lang="en-US" dirty="0"/>
              <a:t> </a:t>
            </a:r>
            <a:r>
              <a:rPr lang="en-US" dirty="0" err="1"/>
              <a:t>Atractor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745" y="440637"/>
            <a:ext cx="4268701" cy="2565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07" y="3611461"/>
            <a:ext cx="3771357" cy="286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16" y="3611461"/>
            <a:ext cx="3671471" cy="27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3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04" y="311728"/>
            <a:ext cx="6914708" cy="62345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3968" y="1483216"/>
            <a:ext cx="10515600" cy="1325563"/>
          </a:xfrm>
        </p:spPr>
        <p:txBody>
          <a:bodyPr/>
          <a:lstStyle/>
          <a:p>
            <a:r>
              <a:rPr lang="en-US" dirty="0" err="1"/>
              <a:t>Rossler</a:t>
            </a:r>
            <a:r>
              <a:rPr lang="en-US" dirty="0"/>
              <a:t> </a:t>
            </a:r>
            <a:r>
              <a:rPr lang="en-US" dirty="0" err="1"/>
              <a:t>Atractor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0" y="3637136"/>
            <a:ext cx="3880637" cy="23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2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2AE7C-ED97-BAE9-9A0E-5624D0F4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195"/>
            <a:ext cx="12192000" cy="55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83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736652"/>
            <a:ext cx="11083636" cy="5384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A307C-B46B-E8AA-6CDF-BEF717B48276}"/>
              </a:ext>
            </a:extLst>
          </p:cNvPr>
          <p:cNvSpPr txBox="1"/>
          <p:nvPr/>
        </p:nvSpPr>
        <p:spPr>
          <a:xfrm>
            <a:off x="108857" y="6368685"/>
            <a:ext cx="1204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L. Polanco and J. A. Perea</a:t>
            </a:r>
            <a:r>
              <a:rPr lang="en-US" i="1" dirty="0"/>
              <a:t>, Adaptive template systems: Data-driven feature selection for learning with persistence</a:t>
            </a:r>
            <a:r>
              <a:rPr lang="en-US" dirty="0"/>
              <a:t>, </a:t>
            </a:r>
            <a:r>
              <a:rPr lang="en-US" b="1" dirty="0"/>
              <a:t>ICMLA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582768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624"/>
          <a:stretch/>
        </p:blipFill>
        <p:spPr>
          <a:xfrm>
            <a:off x="417540" y="135586"/>
            <a:ext cx="7585906" cy="2186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D2011-B54C-4660-9017-F363970A8185}"/>
              </a:ext>
            </a:extLst>
          </p:cNvPr>
          <p:cNvSpPr txBox="1"/>
          <p:nvPr/>
        </p:nvSpPr>
        <p:spPr>
          <a:xfrm>
            <a:off x="304802" y="6368685"/>
            <a:ext cx="1185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 protein classification benchmark collection for machine learning</a:t>
            </a:r>
            <a:r>
              <a:rPr lang="en-US" dirty="0"/>
              <a:t>, P. </a:t>
            </a:r>
            <a:r>
              <a:rPr lang="en-US" dirty="0" err="1"/>
              <a:t>Sonego</a:t>
            </a:r>
            <a:r>
              <a:rPr lang="en-US" dirty="0"/>
              <a:t> et. al., Nucleic acids research, 2007.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5648" y="3246120"/>
            <a:ext cx="8083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Protein Classification Benchmark Collection </a:t>
            </a:r>
          </a:p>
          <a:p>
            <a:r>
              <a:rPr lang="en-US" sz="3200" dirty="0"/>
              <a:t>(PCB00019) – SCOP40mini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16FEFE1-1D78-41D7-B2EB-C781D381B931}"/>
              </a:ext>
            </a:extLst>
          </p:cNvPr>
          <p:cNvGraphicFramePr>
            <a:graphicFrameLocks noGrp="1"/>
          </p:cNvGraphicFramePr>
          <p:nvPr/>
        </p:nvGraphicFramePr>
        <p:xfrm>
          <a:off x="1755647" y="4843832"/>
          <a:ext cx="9360027" cy="100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0009">
                  <a:extLst>
                    <a:ext uri="{9D8B030D-6E8A-4147-A177-3AD203B41FA5}">
                      <a16:colId xmlns:a16="http://schemas.microsoft.com/office/drawing/2014/main" val="1304257619"/>
                    </a:ext>
                  </a:extLst>
                </a:gridCol>
                <a:gridCol w="2334769">
                  <a:extLst>
                    <a:ext uri="{9D8B030D-6E8A-4147-A177-3AD203B41FA5}">
                      <a16:colId xmlns:a16="http://schemas.microsoft.com/office/drawing/2014/main" val="733454412"/>
                    </a:ext>
                  </a:extLst>
                </a:gridCol>
                <a:gridCol w="3905249">
                  <a:extLst>
                    <a:ext uri="{9D8B030D-6E8A-4147-A177-3AD203B41FA5}">
                      <a16:colId xmlns:a16="http://schemas.microsoft.com/office/drawing/2014/main" val="2749186226"/>
                    </a:ext>
                  </a:extLst>
                </a:gridCol>
              </a:tblGrid>
              <a:tr h="10043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1,357 proteins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atoms ~ 1K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 classification 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44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3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13" y="4525659"/>
            <a:ext cx="6995926" cy="174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0" y="135586"/>
            <a:ext cx="7585906" cy="4616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7E31A4-C19D-7FCC-102D-1BDAAF99E4B1}"/>
              </a:ext>
            </a:extLst>
          </p:cNvPr>
          <p:cNvSpPr txBox="1"/>
          <p:nvPr/>
        </p:nvSpPr>
        <p:spPr>
          <a:xfrm>
            <a:off x="108857" y="6368685"/>
            <a:ext cx="1204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L. Polanco and J. A. Perea</a:t>
            </a:r>
            <a:r>
              <a:rPr lang="en-US" i="1" dirty="0"/>
              <a:t>, Adaptive template systems: Data-driven feature selection for learning with persistence</a:t>
            </a:r>
            <a:r>
              <a:rPr lang="en-US" dirty="0"/>
              <a:t>, </a:t>
            </a:r>
            <a:r>
              <a:rPr lang="en-US" b="1" dirty="0"/>
              <a:t>ICMLA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074733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13" y="4525659"/>
            <a:ext cx="6995926" cy="174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0" y="135586"/>
            <a:ext cx="7585906" cy="4616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7E31A4-C19D-7FCC-102D-1BDAAF99E4B1}"/>
              </a:ext>
            </a:extLst>
          </p:cNvPr>
          <p:cNvSpPr txBox="1"/>
          <p:nvPr/>
        </p:nvSpPr>
        <p:spPr>
          <a:xfrm>
            <a:off x="108857" y="6368685"/>
            <a:ext cx="1204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L. Polanco and J. A. Perea</a:t>
            </a:r>
            <a:r>
              <a:rPr lang="en-US" i="1" dirty="0"/>
              <a:t>, Adaptive template systems: Data-driven feature selection for learning with persistence</a:t>
            </a:r>
            <a:r>
              <a:rPr lang="en-US" dirty="0"/>
              <a:t>, </a:t>
            </a:r>
            <a:r>
              <a:rPr lang="en-US" b="1" dirty="0"/>
              <a:t>ICMLA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854435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3FCF5-5144-39FD-B821-427A0C44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030"/>
            <a:ext cx="12192000" cy="51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1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58F8E-8EA3-2BB5-91BB-E25B9561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48" y="802778"/>
            <a:ext cx="8994702" cy="52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3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7E40B-292E-1259-8765-A7A0115A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401"/>
            <a:ext cx="12192000" cy="48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81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C0718-5E17-4A2D-D0FA-27455F8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678"/>
            <a:ext cx="12192000" cy="47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2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DF63B-A379-22C6-FF1A-D5AC4950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920"/>
            <a:ext cx="12192000" cy="48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42643E-0C19-AE6D-61E6-8311949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068"/>
            <a:ext cx="12192000" cy="28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9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DF38D-1ED9-690C-C4F1-DA11F0E4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543"/>
            <a:ext cx="12192000" cy="43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5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AD2A8-2347-77C1-E346-0FF90BECA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6" t="64761" r="21900" b="21733"/>
          <a:stretch/>
        </p:blipFill>
        <p:spPr>
          <a:xfrm>
            <a:off x="142505" y="5322572"/>
            <a:ext cx="7017147" cy="998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BB1C6-79CC-AB06-DC73-A4D6A8959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2" r="69300" b="75411"/>
          <a:stretch/>
        </p:blipFill>
        <p:spPr>
          <a:xfrm>
            <a:off x="479849" y="3536912"/>
            <a:ext cx="5183600" cy="1425338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F96E3DC-11E1-B10A-8C18-F1272D3E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661" y="3683233"/>
            <a:ext cx="4550126" cy="303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DE683-6E76-414A-1CDA-A9D74621C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6" y="758070"/>
            <a:ext cx="11804376" cy="179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772106-D247-DF68-647B-5BB1D3325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13914" y="1415205"/>
            <a:ext cx="469380" cy="27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9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F751C-B07C-9CF1-588B-41EB8BC4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" y="36679"/>
            <a:ext cx="12219644" cy="67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584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9" name="Donut 8"/>
          <p:cNvSpPr/>
          <p:nvPr/>
        </p:nvSpPr>
        <p:spPr>
          <a:xfrm>
            <a:off x="5998817" y="2409648"/>
            <a:ext cx="1946607" cy="2433388"/>
          </a:xfrm>
          <a:prstGeom prst="donut">
            <a:avLst>
              <a:gd name="adj" fmla="val 149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TDA Pipe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92" b="-9592"/>
          <a:stretch>
            <a:fillRect/>
          </a:stretch>
        </p:blipFill>
        <p:spPr>
          <a:xfrm>
            <a:off x="741017" y="1463147"/>
            <a:ext cx="10515600" cy="5257563"/>
          </a:xfrm>
        </p:spPr>
      </p:pic>
      <p:sp>
        <p:nvSpPr>
          <p:cNvPr id="3" name="Rounded Rectangle 2"/>
          <p:cNvSpPr/>
          <p:nvPr/>
        </p:nvSpPr>
        <p:spPr>
          <a:xfrm>
            <a:off x="4343400" y="2112264"/>
            <a:ext cx="5504688" cy="151790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92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D65DD1-8724-2917-B908-8CC456C68D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11"/>
          <a:stretch/>
        </p:blipFill>
        <p:spPr>
          <a:xfrm>
            <a:off x="43115" y="627256"/>
            <a:ext cx="12142827" cy="2662322"/>
          </a:xfrm>
          <a:prstGeom prst="rect">
            <a:avLst/>
          </a:prstGeom>
        </p:spPr>
      </p:pic>
      <p:pic>
        <p:nvPicPr>
          <p:cNvPr id="7" name="Picture 6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u&#10;\]&#10;\end{document}" title="IguanaTex Bitmap Display">
            <a:extLst>
              <a:ext uri="{FF2B5EF4-FFF2-40B4-BE49-F238E27FC236}">
                <a16:creationId xmlns:a16="http://schemas.microsoft.com/office/drawing/2014/main" id="{3FCB4D04-AB51-9CDB-6388-E9FF23F248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" y="3610320"/>
            <a:ext cx="270224" cy="323674"/>
          </a:xfrm>
          <a:prstGeom prst="rect">
            <a:avLst/>
          </a:prstGeom>
        </p:spPr>
      </p:pic>
      <p:pic>
        <p:nvPicPr>
          <p:cNvPr id="41" name="Picture 40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1 \,\mathrm{d} \mu&#10;\]&#10;\end{document}" title="IguanaTex Bitmap Display">
            <a:extLst>
              <a:ext uri="{FF2B5EF4-FFF2-40B4-BE49-F238E27FC236}">
                <a16:creationId xmlns:a16="http://schemas.microsoft.com/office/drawing/2014/main" id="{62D1D4BE-DC2C-02B1-E76D-62E0731DD5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37" y="3348266"/>
            <a:ext cx="1285068" cy="1068658"/>
          </a:xfrm>
          <a:prstGeom prst="rect">
            <a:avLst/>
          </a:prstGeom>
        </p:spPr>
      </p:pic>
      <p:pic>
        <p:nvPicPr>
          <p:cNvPr id="43" name="Picture 42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2 \,\mathrm{d} \mu&#10;\]&#10;\end{document}" title="IguanaTex Bitmap Display">
            <a:extLst>
              <a:ext uri="{FF2B5EF4-FFF2-40B4-BE49-F238E27FC236}">
                <a16:creationId xmlns:a16="http://schemas.microsoft.com/office/drawing/2014/main" id="{E008405C-F08A-6B36-15A9-AF75933599C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46" y="3361957"/>
            <a:ext cx="1285068" cy="1068658"/>
          </a:xfrm>
          <a:prstGeom prst="rect">
            <a:avLst/>
          </a:prstGeom>
        </p:spPr>
      </p:pic>
      <p:pic>
        <p:nvPicPr>
          <p:cNvPr id="45" name="Picture 44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{n-1}\, \mathrm{d} \mu&#10;\]&#10;\end{document}" title="IguanaTex Bitmap Display">
            <a:extLst>
              <a:ext uri="{FF2B5EF4-FFF2-40B4-BE49-F238E27FC236}">
                <a16:creationId xmlns:a16="http://schemas.microsoft.com/office/drawing/2014/main" id="{8B358EF1-08B2-D718-9CFE-6B3DC1E947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05" y="3348263"/>
            <a:ext cx="1700038" cy="1068658"/>
          </a:xfrm>
          <a:prstGeom prst="rect">
            <a:avLst/>
          </a:prstGeom>
        </p:spPr>
      </p:pic>
      <p:pic>
        <p:nvPicPr>
          <p:cNvPr id="47" name="Picture 46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n \,\mathrm{d} \mu&#10;\]&#10;\end{document}" title="IguanaTex Bitmap Display">
            <a:extLst>
              <a:ext uri="{FF2B5EF4-FFF2-40B4-BE49-F238E27FC236}">
                <a16:creationId xmlns:a16="http://schemas.microsoft.com/office/drawing/2014/main" id="{73AFB9A0-F988-BF93-C028-7D32F8AA9F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24" y="3348262"/>
            <a:ext cx="1320764" cy="1068658"/>
          </a:xfrm>
          <a:prstGeom prst="rect">
            <a:avLst/>
          </a:prstGeom>
        </p:spPr>
      </p:pic>
      <p:pic>
        <p:nvPicPr>
          <p:cNvPr id="26" name="Picture 25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cdots&#10;\]&#10;\end{document}" title="IguanaTex Bitmap Display">
            <a:extLst>
              <a:ext uri="{FF2B5EF4-FFF2-40B4-BE49-F238E27FC236}">
                <a16:creationId xmlns:a16="http://schemas.microsoft.com/office/drawing/2014/main" id="{C843603F-B349-5C04-D4F5-262A1369906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55" y="3772155"/>
            <a:ext cx="368119" cy="40158"/>
          </a:xfrm>
          <a:prstGeom prst="rect">
            <a:avLst/>
          </a:prstGeom>
        </p:spPr>
      </p:pic>
      <p:pic>
        <p:nvPicPr>
          <p:cNvPr id="29" name="Picture 28" descr="\documentclass{article}&#10;\usepackage{amsmath,amsfonts,mathrsfs,dsfont}&#10;\pagestyle{empty}&#10;\begin{document}&#10;&#10;\[&#10;f \in C_c(\mathbb{W},\mathbb{R})&#10;\]&#10;\end{document}" title="IguanaTex Bitmap Display">
            <a:extLst>
              <a:ext uri="{FF2B5EF4-FFF2-40B4-BE49-F238E27FC236}">
                <a16:creationId xmlns:a16="http://schemas.microsoft.com/office/drawing/2014/main" id="{A7838727-A370-A5F5-5470-5DC69686C9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2" y="5500435"/>
            <a:ext cx="2635725" cy="4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E4329E-B352-971D-5171-B699D369DEBD}"/>
              </a:ext>
            </a:extLst>
          </p:cNvPr>
          <p:cNvSpPr txBox="1"/>
          <p:nvPr/>
        </p:nvSpPr>
        <p:spPr>
          <a:xfrm>
            <a:off x="340246" y="4982962"/>
            <a:ext cx="149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template</a:t>
            </a:r>
          </a:p>
        </p:txBody>
      </p:sp>
      <p:pic>
        <p:nvPicPr>
          <p:cNvPr id="34" name="Picture 33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(\xx) = f(a_i \xx + \mathbf{b}_i)&#10;\]&#10;\end{document}" title="IguanaTex Bitmap Display">
            <a:extLst>
              <a:ext uri="{FF2B5EF4-FFF2-40B4-BE49-F238E27FC236}">
                <a16:creationId xmlns:a16="http://schemas.microsoft.com/office/drawing/2014/main" id="{3C6445B9-E5F3-B4AE-E4A2-CFCCEC09DFD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02" y="5478844"/>
            <a:ext cx="3433303" cy="409837"/>
          </a:xfrm>
          <a:prstGeom prst="rect">
            <a:avLst/>
          </a:prstGeom>
        </p:spPr>
      </p:pic>
      <p:pic>
        <p:nvPicPr>
          <p:cNvPr id="36" name="Picture 35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a_1,\ldots, a_n \in \R&#10;\]&#10;\end{document}" title="IguanaTex Bitmap Display">
            <a:extLst>
              <a:ext uri="{FF2B5EF4-FFF2-40B4-BE49-F238E27FC236}">
                <a16:creationId xmlns:a16="http://schemas.microsoft.com/office/drawing/2014/main" id="{25F7C806-0E1A-57B4-9FB5-6E778C00F5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54" y="5253210"/>
            <a:ext cx="2074839" cy="296116"/>
          </a:xfrm>
          <a:prstGeom prst="rect">
            <a:avLst/>
          </a:prstGeom>
        </p:spPr>
      </p:pic>
      <p:pic>
        <p:nvPicPr>
          <p:cNvPr id="39" name="Picture 38" descr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bf{b}_1,\ldots, \mathbf{b}_n \in \R^2&#10;\]&#10;\end{document}" title="IguanaTex Bitmap Display">
            <a:extLst>
              <a:ext uri="{FF2B5EF4-FFF2-40B4-BE49-F238E27FC236}">
                <a16:creationId xmlns:a16="http://schemas.microsoft.com/office/drawing/2014/main" id="{6576514A-665D-5A57-39EB-1719E968338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53" y="5897626"/>
            <a:ext cx="2275630" cy="3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1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16" y="109956"/>
            <a:ext cx="10515600" cy="1325563"/>
          </a:xfrm>
        </p:spPr>
        <p:txBody>
          <a:bodyPr/>
          <a:lstStyle/>
          <a:p>
            <a:r>
              <a:rPr lang="en-US" dirty="0"/>
              <a:t>Theorem </a:t>
            </a:r>
            <a:r>
              <a:rPr lang="en-US" sz="3600" dirty="0"/>
              <a:t>[</a:t>
            </a:r>
            <a:r>
              <a:rPr lang="en-US" sz="3600" dirty="0" err="1"/>
              <a:t>Elchesen</a:t>
            </a:r>
            <a:r>
              <a:rPr lang="en-US" sz="3600" dirty="0"/>
              <a:t>, Hartsock, P. , Rask]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66826"/>
            <a:ext cx="10515600" cy="48545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Let                     be compact and let                               be continuous.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Then, given             ,  there exist functions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and a polynomial                                          so that  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 every                 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11" name="Picture 10" descr="\documentclass{article}&#10;\usepackage{amsmath,amsfonts,mathrsfs,dsfont}&#10;\pagestyle{empty}&#10;\begin{document}&#10;&#10;\[&#10;\mathcal{C}\subset \mathcal{M}&#10;\]&#10;\end{document}" title="IguanaTex Bitmap Display">
            <a:extLst>
              <a:ext uri="{FF2B5EF4-FFF2-40B4-BE49-F238E27FC236}">
                <a16:creationId xmlns:a16="http://schemas.microsoft.com/office/drawing/2014/main" id="{9AB4D8CB-81E2-85B9-5DDB-FBBB398789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16" y="1840332"/>
            <a:ext cx="1149714" cy="28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16" y="1834488"/>
            <a:ext cx="1910857" cy="276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16" y="2615032"/>
            <a:ext cx="820572" cy="267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44" y="2560174"/>
            <a:ext cx="3540571" cy="37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17" y="3348346"/>
            <a:ext cx="2763429" cy="377143"/>
          </a:xfrm>
          <a:prstGeom prst="rect">
            <a:avLst/>
          </a:prstGeom>
        </p:spPr>
      </p:pic>
      <p:pic>
        <p:nvPicPr>
          <p:cNvPr id="13" name="Picture 12" descr="\documentclass{article}&#10;\usepackage{amsmath,amsfonts,mathrsfs,dsfont}&#10;\pagestyle{empty}&#10;\begin{document}&#10;&#10;\[&#10;\left|&#10;p\left(&#10;\int\limits_{\mathbb{W}} f_1\; \mathrm{d}\mu&#10;,\ldots, &#10;\int\limits_{\mathbb{W}} f_n\; \mathrm{d}\mu&#10;\right)&#10;\;\;-\;\;&#10;F(\mathsf{dgm}) &#10;\right| &lt; \epsilon&#10;\]&#10;\end{document}" title="IguanaTex Bitmap Display">
            <a:extLst>
              <a:ext uri="{FF2B5EF4-FFF2-40B4-BE49-F238E27FC236}">
                <a16:creationId xmlns:a16="http://schemas.microsoft.com/office/drawing/2014/main" id="{33B438BD-E493-20F9-ACC4-7A9629DFA1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02" y="3994113"/>
            <a:ext cx="7494860" cy="1382857"/>
          </a:xfrm>
          <a:prstGeom prst="rect">
            <a:avLst/>
          </a:prstGeom>
        </p:spPr>
      </p:pic>
      <p:pic>
        <p:nvPicPr>
          <p:cNvPr id="17" name="Picture 16" descr="\documentclass{article}&#10;\usepackage{amsmath,amsfonts,mathrsfs,dsfont}&#10;\pagestyle{empty}&#10;\begin{document}&#10;&#10;\[&#10;\mu\in \mathcal{M}&#10;\]&#10;\end{document}" title="IguanaTex Bitmap Display">
            <a:extLst>
              <a:ext uri="{FF2B5EF4-FFF2-40B4-BE49-F238E27FC236}">
                <a16:creationId xmlns:a16="http://schemas.microsoft.com/office/drawing/2014/main" id="{8B888091-98EC-DAB9-BB27-4EC55CFF80D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43" y="5663031"/>
            <a:ext cx="1106287" cy="349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3FFCC6-6AA6-487B-AD05-282FF1FB191D}"/>
              </a:ext>
            </a:extLst>
          </p:cNvPr>
          <p:cNvSpPr txBox="1"/>
          <p:nvPr/>
        </p:nvSpPr>
        <p:spPr>
          <a:xfrm>
            <a:off x="1294451" y="6395820"/>
            <a:ext cx="1088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</a:t>
            </a:r>
            <a:r>
              <a:rPr lang="en-US" dirty="0" err="1"/>
              <a:t>Elchesen</a:t>
            </a:r>
            <a:r>
              <a:rPr lang="en-US" dirty="0"/>
              <a:t>, I. </a:t>
            </a:r>
            <a:r>
              <a:rPr lang="en-US" dirty="0" err="1"/>
              <a:t>Harstock</a:t>
            </a:r>
            <a:r>
              <a:rPr lang="en-US" dirty="0"/>
              <a:t>, J. A. Perea and T. Rask</a:t>
            </a:r>
            <a:r>
              <a:rPr lang="en-US" i="1" dirty="0"/>
              <a:t>, Learning on Persistence Diagrams as Radon Measures, </a:t>
            </a:r>
            <a:r>
              <a:rPr lang="en-US" b="1" i="1" dirty="0" err="1"/>
              <a:t>arXiv</a:t>
            </a:r>
            <a:r>
              <a:rPr lang="en-US" i="1" dirty="0"/>
              <a:t>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23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F037D-1E80-0E59-C466-D980A16BA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0" y="1384911"/>
            <a:ext cx="12072720" cy="53325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E433CA-A847-DFFE-F509-291DBF3A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" y="260787"/>
            <a:ext cx="10515600" cy="710176"/>
          </a:xfrm>
        </p:spPr>
        <p:txBody>
          <a:bodyPr>
            <a:normAutofit/>
          </a:bodyPr>
          <a:lstStyle/>
          <a:p>
            <a:r>
              <a:rPr lang="en-US" sz="4000" b="1" dirty="0"/>
              <a:t>Experiment: Shape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998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F8C2DF-DE34-BA3E-2357-3C0C4852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7" b="10740"/>
          <a:stretch/>
        </p:blipFill>
        <p:spPr>
          <a:xfrm>
            <a:off x="7456558" y="2138555"/>
            <a:ext cx="1941645" cy="18166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0F80C1-1DA4-B3B5-5C95-3DBEFE47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" y="260787"/>
            <a:ext cx="10515600" cy="710176"/>
          </a:xfrm>
        </p:spPr>
        <p:txBody>
          <a:bodyPr>
            <a:normAutofit/>
          </a:bodyPr>
          <a:lstStyle/>
          <a:p>
            <a:r>
              <a:rPr lang="en-US" sz="4000" b="1" dirty="0"/>
              <a:t>Experiment: Texture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04C18-3B0D-06DA-EA7D-E6FF7B7B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55" y="1753493"/>
            <a:ext cx="4604181" cy="4201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2461F-CBB9-0C0C-27E1-6EB248B44AEF}"/>
              </a:ext>
            </a:extLst>
          </p:cNvPr>
          <p:cNvSpPr/>
          <p:nvPr/>
        </p:nvSpPr>
        <p:spPr>
          <a:xfrm>
            <a:off x="3978656" y="3196546"/>
            <a:ext cx="886968" cy="859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B4F04-44C9-CBAC-BF47-5AD02B034444}"/>
              </a:ext>
            </a:extLst>
          </p:cNvPr>
          <p:cNvCxnSpPr>
            <a:cxnSpLocks/>
          </p:cNvCxnSpPr>
          <p:nvPr/>
        </p:nvCxnSpPr>
        <p:spPr>
          <a:xfrm flipV="1">
            <a:off x="4865624" y="2225841"/>
            <a:ext cx="2445878" cy="9680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6700A1-0648-105E-3665-7D620F320E89}"/>
              </a:ext>
            </a:extLst>
          </p:cNvPr>
          <p:cNvCxnSpPr>
            <a:cxnSpLocks/>
          </p:cNvCxnSpPr>
          <p:nvPr/>
        </p:nvCxnSpPr>
        <p:spPr>
          <a:xfrm flipV="1">
            <a:off x="4865624" y="3854384"/>
            <a:ext cx="2460754" cy="2016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F97D2C-E3CD-F80C-E3CD-52B1C278F56B}"/>
              </a:ext>
            </a:extLst>
          </p:cNvPr>
          <p:cNvSpPr txBox="1"/>
          <p:nvPr/>
        </p:nvSpPr>
        <p:spPr>
          <a:xfrm>
            <a:off x="6910741" y="4252255"/>
            <a:ext cx="3634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Sublevel set persistence</a:t>
            </a:r>
          </a:p>
        </p:txBody>
      </p:sp>
    </p:spTree>
    <p:extLst>
      <p:ext uri="{BB962C8B-B14F-4D97-AF65-F5344CB8AC3E}">
        <p14:creationId xmlns:p14="http://schemas.microsoft.com/office/powerpoint/2010/main" val="316085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0F80C1-1DA4-B3B5-5C95-3DBEFE47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" y="260787"/>
            <a:ext cx="10515600" cy="710176"/>
          </a:xfrm>
        </p:spPr>
        <p:txBody>
          <a:bodyPr>
            <a:normAutofit/>
          </a:bodyPr>
          <a:lstStyle/>
          <a:p>
            <a:r>
              <a:rPr lang="en-US" sz="4000" b="1" dirty="0"/>
              <a:t>Experiment: Texture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04C18-3B0D-06DA-EA7D-E6FF7B7B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55" y="1753493"/>
            <a:ext cx="4604181" cy="4201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80D95-DE5B-5948-D234-BF97A225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75" y="1333005"/>
            <a:ext cx="57621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14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A05BD-AC6C-2EA9-856C-2465B504D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" b="21554"/>
          <a:stretch/>
        </p:blipFill>
        <p:spPr>
          <a:xfrm>
            <a:off x="42170" y="1372039"/>
            <a:ext cx="12092048" cy="49302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0F80C1-1DA4-B3B5-5C95-3DBEFE47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" y="260787"/>
            <a:ext cx="10515600" cy="710176"/>
          </a:xfrm>
        </p:spPr>
        <p:txBody>
          <a:bodyPr>
            <a:normAutofit/>
          </a:bodyPr>
          <a:lstStyle/>
          <a:p>
            <a:r>
              <a:rPr lang="en-US" sz="4000" b="1" dirty="0"/>
              <a:t>Experiment: Texture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363BB-C22C-C325-0688-E32F7B6B5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154" b="-271"/>
          <a:stretch/>
        </p:blipFill>
        <p:spPr>
          <a:xfrm>
            <a:off x="125713" y="6250873"/>
            <a:ext cx="11953165" cy="4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77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AD549-1D61-DD31-5224-2F7F7CBF2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" y="1528876"/>
            <a:ext cx="12173352" cy="2291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FE92A-BFEE-8E63-1853-87B70E30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68" y="4338592"/>
            <a:ext cx="8890510" cy="21966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0D97C7-BCF2-732B-F9C1-4B992D0B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" y="260787"/>
            <a:ext cx="10515600" cy="710176"/>
          </a:xfrm>
        </p:spPr>
        <p:txBody>
          <a:bodyPr>
            <a:normAutofit/>
          </a:bodyPr>
          <a:lstStyle/>
          <a:p>
            <a:r>
              <a:rPr lang="en-US" sz="4000" b="1" dirty="0"/>
              <a:t>Experiment: Satellite cloud pattern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6223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471" y="1921889"/>
            <a:ext cx="7749654" cy="4613708"/>
          </a:xfrm>
        </p:spPr>
        <p:txBody>
          <a:bodyPr>
            <a:noAutofit/>
          </a:bodyPr>
          <a:lstStyle/>
          <a:p>
            <a:r>
              <a:rPr lang="en-US" sz="3600" dirty="0"/>
              <a:t>Dimension Reduction</a:t>
            </a:r>
          </a:p>
          <a:p>
            <a:endParaRPr lang="en-US" sz="3600" dirty="0"/>
          </a:p>
          <a:p>
            <a:r>
              <a:rPr lang="en-US" sz="3600" dirty="0"/>
              <a:t>Sliding Windows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3600" dirty="0"/>
              <a:t>Community Accepted Features</a:t>
            </a:r>
          </a:p>
          <a:p>
            <a:endParaRPr lang="en-US" sz="3600" dirty="0"/>
          </a:p>
          <a:p>
            <a:r>
              <a:rPr lang="en-US" sz="3600" dirty="0"/>
              <a:t>Your favorite method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4267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Box 1"/>
          <p:cNvSpPr txBox="1">
            <a:spLocks noChangeArrowheads="1"/>
          </p:cNvSpPr>
          <p:nvPr/>
        </p:nvSpPr>
        <p:spPr bwMode="auto">
          <a:xfrm>
            <a:off x="3718451" y="342036"/>
            <a:ext cx="408517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Dimension Reduction</a:t>
            </a:r>
          </a:p>
        </p:txBody>
      </p:sp>
      <p:pic>
        <p:nvPicPr>
          <p:cNvPr id="6963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extBox 5"/>
          <p:cNvSpPr txBox="1">
            <a:spLocks noChangeArrowheads="1"/>
          </p:cNvSpPr>
          <p:nvPr/>
        </p:nvSpPr>
        <p:spPr bwMode="auto">
          <a:xfrm>
            <a:off x="1905000" y="3124201"/>
            <a:ext cx="119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Isomap</a:t>
            </a:r>
          </a:p>
        </p:txBody>
      </p:sp>
      <p:pic>
        <p:nvPicPr>
          <p:cNvPr id="6963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371600"/>
            <a:ext cx="15970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8"/>
          <p:cNvSpPr txBox="1">
            <a:spLocks noChangeArrowheads="1"/>
          </p:cNvSpPr>
          <p:nvPr/>
        </p:nvSpPr>
        <p:spPr bwMode="auto">
          <a:xfrm>
            <a:off x="5029200" y="3200401"/>
            <a:ext cx="731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LLE</a:t>
            </a:r>
          </a:p>
        </p:txBody>
      </p:sp>
      <p:pic>
        <p:nvPicPr>
          <p:cNvPr id="6963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71600"/>
            <a:ext cx="2362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Box 10"/>
          <p:cNvSpPr txBox="1">
            <a:spLocks noChangeArrowheads="1"/>
          </p:cNvSpPr>
          <p:nvPr/>
        </p:nvSpPr>
        <p:spPr bwMode="auto">
          <a:xfrm>
            <a:off x="7543800" y="3200401"/>
            <a:ext cx="193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Hessian LLE</a:t>
            </a:r>
          </a:p>
        </p:txBody>
      </p:sp>
      <p:pic>
        <p:nvPicPr>
          <p:cNvPr id="69640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886200"/>
            <a:ext cx="15970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1" name="TextBox 13"/>
          <p:cNvSpPr txBox="1">
            <a:spLocks noChangeArrowheads="1"/>
          </p:cNvSpPr>
          <p:nvPr/>
        </p:nvSpPr>
        <p:spPr bwMode="auto">
          <a:xfrm>
            <a:off x="1752601" y="5638801"/>
            <a:ext cx="1724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/>
              <a:t>Laplacian</a:t>
            </a:r>
          </a:p>
          <a:p>
            <a:pPr algn="ctr" eaLnBrk="1" hangingPunct="1"/>
            <a:r>
              <a:rPr lang="en-US" sz="2400"/>
              <a:t>Eigenmaps</a:t>
            </a:r>
          </a:p>
        </p:txBody>
      </p:sp>
      <p:pic>
        <p:nvPicPr>
          <p:cNvPr id="69642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3886200"/>
            <a:ext cx="173196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3" name="TextBox 15"/>
          <p:cNvSpPr txBox="1">
            <a:spLocks noChangeArrowheads="1"/>
          </p:cNvSpPr>
          <p:nvPr/>
        </p:nvSpPr>
        <p:spPr bwMode="auto">
          <a:xfrm>
            <a:off x="4495800" y="5638801"/>
            <a:ext cx="1828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/>
              <a:t>Diffusion</a:t>
            </a:r>
          </a:p>
          <a:p>
            <a:pPr algn="ctr" eaLnBrk="1" hangingPunct="1"/>
            <a:r>
              <a:rPr lang="en-US" sz="2400"/>
              <a:t>Geometry</a:t>
            </a:r>
          </a:p>
        </p:txBody>
      </p:sp>
      <p:sp>
        <p:nvSpPr>
          <p:cNvPr id="69644" name="TextBox 16"/>
          <p:cNvSpPr txBox="1">
            <a:spLocks noChangeArrowheads="1"/>
          </p:cNvSpPr>
          <p:nvPr/>
        </p:nvSpPr>
        <p:spPr bwMode="auto">
          <a:xfrm>
            <a:off x="7620000" y="5791201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Local PCA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886201"/>
            <a:ext cx="184056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72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ohn_fig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9706" y="2486818"/>
            <a:ext cx="3548564" cy="224204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88142" y="2166000"/>
            <a:ext cx="6086487" cy="2743200"/>
            <a:chOff x="304800" y="1066800"/>
            <a:chExt cx="6086487" cy="2743200"/>
          </a:xfrm>
        </p:grpSpPr>
        <p:grpSp>
          <p:nvGrpSpPr>
            <p:cNvPr id="20" name="Group 19"/>
            <p:cNvGrpSpPr/>
            <p:nvPr/>
          </p:nvGrpSpPr>
          <p:grpSpPr>
            <a:xfrm>
              <a:off x="304800" y="1066800"/>
              <a:ext cx="4572000" cy="2743200"/>
              <a:chOff x="4459183" y="914400"/>
              <a:chExt cx="4572000" cy="27432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9183" y="914400"/>
                <a:ext cx="4572000" cy="2743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4648200" y="3200400"/>
                <a:ext cx="3389417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>
              <a:off x="4295788" y="2191337"/>
              <a:ext cx="2095499" cy="7620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588325" y="1430465"/>
              <a:ext cx="1600200" cy="1752600"/>
            </a:xfrm>
            <a:prstGeom prst="roundRect">
              <a:avLst/>
            </a:prstGeom>
            <a:gradFill>
              <a:gsLst>
                <a:gs pos="0">
                  <a:schemeClr val="accent2">
                    <a:tint val="50000"/>
                    <a:satMod val="300000"/>
                    <a:alpha val="23000"/>
                  </a:schemeClr>
                </a:gs>
                <a:gs pos="35000">
                  <a:schemeClr val="accent2">
                    <a:tint val="37000"/>
                    <a:satMod val="300000"/>
                    <a:alpha val="18000"/>
                  </a:schemeClr>
                </a:gs>
                <a:gs pos="100000">
                  <a:schemeClr val="accent2">
                    <a:tint val="15000"/>
                    <a:satMod val="350000"/>
                    <a:alpha val="20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872" y="4142936"/>
            <a:ext cx="1589898" cy="450866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971767" y="666303"/>
            <a:ext cx="8229600" cy="88077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Sliding Windows (Delay Reconstruction)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04" y="2084151"/>
            <a:ext cx="224000" cy="40266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200000">
            <a:off x="1929385" y="3848048"/>
            <a:ext cx="274322" cy="1554483"/>
          </a:xfrm>
          <a:prstGeom prst="leftBrace">
            <a:avLst>
              <a:gd name="adj1" fmla="val 102329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55" y="5116865"/>
            <a:ext cx="1365333" cy="31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04" y="1956259"/>
            <a:ext cx="917333" cy="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E863D-AC11-5D37-0654-7A5003B891D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04" y="4593802"/>
            <a:ext cx="3396457" cy="16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12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58.2302"/>
  <p:tag name="OUTPUTDPI" val="1200"/>
  <p:tag name="LATEXADDIN" val="\documentclass{article}&#10;\usepackage{amsmath,amsfonts,mathrsfs,dsfont}&#10;\pagestyle{empty}&#10;\begin{document}&#10;&#10;\[&#10;\mathsf{bc}_0&#10;\]&#10;\end{document}"/>
  <p:tag name="IGUANATEXSIZE" val="35"/>
  <p:tag name="IGUANATEXCURSOR" val="122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89.4263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dgm_n(\mathcal{S}; \F)&#10;\]&#10;\end{document}"/>
  <p:tag name="IGUANATEXSIZE" val="20"/>
  <p:tag name="IGUANATEXCURSOR" val="4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198.35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cal{S} = \{s^{-1}(-\infty, \alpha]\}_{\alpha \in \R}&#10;\]&#10;\end{document}"/>
  <p:tag name="IGUANATEXSIZE" val="20"/>
  <p:tag name="IGUANATEXCURSOR" val="4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4.7131"/>
  <p:tag name="ORIGINALWIDTH" val="1742.782"/>
  <p:tag name="OUTPUTDPI" val="1200"/>
  <p:tag name="LATEXADDIN" val="\documentclass{article}&#10;\usepackage{amsmath,amsfonts,amssymb,mathrsfs,dsfont}&#10;\pagestyle{empty}&#10;\begin{document}&#10;&#10;\[&#10;\mathbf{x}_{j,k}(\mathsf{dgm})&#10;=&#10;\sum_{(a,b) \in \mathsf{dgm}}&#10;a^jb^k(b - a)&#10;\]&#10;\end{document}"/>
  <p:tag name="IGUANATEXSIZE" val="35"/>
  <p:tag name="IGUANATEXCURSOR" val="60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.4852"/>
  <p:tag name="ORIGINALWIDTH" val="266.9666"/>
  <p:tag name="OUTPUTDPI" val="1200"/>
  <p:tag name="LATEXADDIN" val="\documentclass{article}&#10;\usepackage{amsmath,amsfonts,mathrsfs,dsfont}&#10;\pagestyle{empty}&#10;\begin{document}&#10;&#10;\[&#10;\mathsf{dgm}_0&#10;\]&#10;\end{document}"/>
  <p:tag name="IGUANATEXSIZE" val="35"/>
  <p:tag name="IGUANATEXCURSOR" val="123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9854"/>
  <p:tag name="ORIGINALWIDTH" val="263.2171"/>
  <p:tag name="OUTPUTDPI" val="1200"/>
  <p:tag name="LATEXADDIN" val="\documentclass{article}&#10;\usepackage{amsmath,amsfonts,mathrsfs,dsfont}&#10;\pagestyle{empty}&#10;\begin{document}&#10;&#10;\[&#10;\mathsf{dgm}_1&#10;\]&#10;\end{document}"/>
  <p:tag name="IGUANATEXSIZE" val="35"/>
  <p:tag name="IGUANATEXCURSOR" val="123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9854"/>
  <p:tag name="ORIGINALWIDTH" val="266.2167"/>
  <p:tag name="OUTPUTDPI" val="1200"/>
  <p:tag name="LATEXADDIN" val="\documentclass{article}&#10;\usepackage{amsmath,amsfonts,mathrsfs,dsfont}&#10;\pagestyle{empty}&#10;\begin{document}&#10;&#10;\[&#10;\mathsf{dgm}_2&#10;\]&#10;\end{document}"/>
  <p:tag name="IGUANATEXSIZE" val="35"/>
  <p:tag name="IGUANATEXCURSOR" val="123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0.1913"/>
  <p:tag name="ORIGINALWIDTH" val="4377.203"/>
  <p:tag name="OUTPUTDPI" val="1200"/>
  <p:tag name="LATEXADDIN" val="\documentclass{article}&#10;\usepackage{amsmath,amsfonts,amssymb, mathrsfs,dsfont}&#10;\pagestyle{empty}&#10;\begin{document}&#10;&#10;\[&#10;K_\sigma( \mathsf{dgm} , \mathsf{dgm}')&#10;=&#10;\sum_{&#10;\substack{&#10;(a,b) \in \mathsf{dgm} \\&#10;(x,y) \in \mathsf{dgm}'&#10;}&#10;}&#10;\exp&#10;\left(&#10;\frac{-\|(a-x , b-y)\|^2}{8\sigma}&#10;\right)&#10;-&#10;\exp&#10;\left(&#10;\frac{-\|(a-y , b-x)\|^2}{8\sigma}&#10;\right)&#10;\]&#10;\end{document}"/>
  <p:tag name="IGUANATEXSIZE" val="35"/>
  <p:tag name="IGUANATEXCURSOR" val="320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0.1913"/>
  <p:tag name="ORIGINALWIDTH" val="4377.203"/>
  <p:tag name="OUTPUTDPI" val="1200"/>
  <p:tag name="LATEXADDIN" val="\documentclass{article}&#10;\usepackage{amsmath,amsfonts,amssymb, mathrsfs,dsfont}&#10;\pagestyle{empty}&#10;\begin{document}&#10;&#10;\[&#10;K_\sigma( \mathsf{dgm} , \mathsf{dgm}')&#10;=&#10;\sum_{&#10;\substack{&#10;(a,b) \in \mathsf{dgm} \\&#10;(x,y) \in \mathsf{dgm}'&#10;}&#10;}&#10;\exp&#10;\left(&#10;\frac{-\|(a-x , b-y)\|^2}{8\sigma}&#10;\right)&#10;-&#10;\exp&#10;\left(&#10;\frac{-\|(a-y , b-x)\|^2}{8\sigma}&#10;\right)&#10;\]&#10;\end{document}"/>
  <p:tag name="IGUANATEXSIZE" val="35"/>
  <p:tag name="IGUANATEXCURSOR" val="320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64.079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bcd{\mathsf{bcd}}&#10;\def\dim{\mathsf{dim}}&#10;\pagestyle{empty}&#10;\begin{document}&#10;\[&#10;\dgm \mapsto predict(\dgm) \in \R&#10;\]&#10;\end{document}"/>
  <p:tag name="IGUANATEXSIZE" val="28"/>
  <p:tag name="IGUANATEXCURSOR" val="487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11.361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bcd{\mathsf{bcd}}&#10;\def\dim{\mathsf{dim}}&#10;\pagestyle{empty}&#10;\begin{document}&#10;\[&#10;\dgm \mapsto predict(\dgm) &#10;\]&#10;\end{document}"/>
  <p:tag name="IGUANATEXSIZE" val="28"/>
  <p:tag name="IGUANATEXCURSOR" val="481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54.4807"/>
  <p:tag name="OUTPUTDPI" val="1200"/>
  <p:tag name="LATEXADDIN" val="\documentclass{article}&#10;\usepackage{amsmath,amsfonts,mathrsfs,dsfont}&#10;\pagestyle{empty}&#10;\begin{document}&#10;&#10;\[&#10;\mathsf{bc}_1&#10;\]&#10;\end{document}"/>
  <p:tag name="IGUANATEXSIZE" val="35"/>
  <p:tag name="IGUANATEXCURSOR" val="122"/>
  <p:tag name="TRANSPARENCY" val="True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69.8912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bcd{\mathsf{bcd}}&#10;\def\dim{\mathsf{dim}}&#10;\pagestyle{empty}&#10;\begin{document}&#10;\[&#10;F \;\;:\;\; \mathscr{D} \;\longrightarrow \; \R&#10;\]&#10;\end{document}"/>
  <p:tag name="IGUANATEXSIZE" val="28"/>
  <p:tag name="IGUANATEXCURSOR" val="499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4807"/>
  <p:tag name="ORIGINALWIDTH" val="1711.286"/>
  <p:tag name="OUTPUTDPI" val="1200"/>
  <p:tag name="LATEXADDIN" val="\documentclass{article}&#10;\usepackage{amsmath,amsfonts,mathrsfs,dsfont}&#10;\pagestyle{empty}&#10;\begin{document}&#10;&#10;\[&#10;\mathbb{W} = &#10;\big\{(x,y) \in \mathbb{R}^2 \; : \; 0 \leq x &lt; y\big\}&#10;\]&#10;\end{document}"/>
  <p:tag name="IGUANATEXSIZE" val="30"/>
  <p:tag name="IGUANATEXCURSOR" val="176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367.4541"/>
  <p:tag name="OUTPUTDPI" val="1200"/>
  <p:tag name="LATEXADDIN" val="\documentclass{article}&#10;\usepackage{amsmath,amsfonts,mathrsfs,dsfont}&#10;\pagestyle{empty}&#10;\begin{document}&#10;&#10;\[&#10;S \subset \mathbb{W}&#10;\]&#10;\end{document}"/>
  <p:tag name="IGUANATEXSIZE" val="3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,mathrsfs,dsfont}&#10;\pagestyle{empty}&#10;\begin{document}&#10;&#10;\[&#10;\mathsf{dgm}&#10;\]&#10;\end{document}"/>
  <p:tag name="IGUANATEXSIZE" val="3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252.344"/>
  <p:tag name="OUTPUTDPI" val="1200"/>
  <p:tag name="LATEXADDIN" val="\documentclass{article}&#10;\usepackage{amsmath,amsfonts,mathrsfs,dsfont}&#10;\pagestyle{empty}&#10;\begin{document}&#10;&#10;\[&#10;\mathscr{D}_0 = \big\{\mbox{finite diagrams}\big\}&#10;\]&#10;\end{document}"/>
  <p:tag name="IGUANATEXSIZE" val="30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298"/>
  <p:tag name="ORIGINALWIDTH" val="547.4316"/>
  <p:tag name="OUTPUTDPI" val="1200"/>
  <p:tag name="LATEXADDIN" val="\documentclass{article}&#10;\usepackage{amsmath,amsfonts,mathrsfs,dsfont}&#10;\pagestyle{empty}&#10;\begin{document}&#10;&#10;\[&#10;\mathscr{D} = \overline{\mathscr{D}_0}^{\,d_B}&#10;\]&#10;\end{document}"/>
  <p:tag name="IGUANATEXSIZE" val="30"/>
  <p:tag name="IGUANATEXCURSOR" val="151"/>
  <p:tag name="TRANSPARENCY" val="True"/>
  <p:tag name="FILENAME" val=""/>
  <p:tag name="INPUTTYPE" val="0"/>
  <p:tag name="LATEXENGINEID" val="0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2306"/>
  <p:tag name="ORIGINALWIDTH" val="1184.852"/>
  <p:tag name="LATEXADDIN" val="\documentclass{article}&#10;\usepackage{amsfonts,amsmath,amsthm,amsxtra,amssymb,mathrsfs,dsfont}&#10;\def\CP{\mathbb{C}\mathbf{P}}&#10;\def\RP{\mathbb{R}\mathbf{P}}&#10;\def\F{\mathbb{F}}&#10;\def\N{\mathbb{N}}&#10;\def\R{\mathbb{R}}&#10;\def\Z{\mathbb{Z}}&#10;\def\xx{\mathbf{x}}&#10;\def\yy{\mathbf{y}}&#10;\def\dgm{\mathsf{dgm}}&#10;\pagestyle{empty}&#10;\begin{document}&#10;\[&#10;\mathsf{Mult}\left(\mathsf{dgm}, \mathbb{W}^{\geq \epsilon}\right)&#10;&lt; \infty&#10;\]&#10;\end{document}"/>
  <p:tag name="IGUANATEXSIZE" val="35"/>
  <p:tag name="IGUANATEXCURSOR" val="405"/>
  <p:tag name="TRANSPARENCY" val="True"/>
  <p:tag name="FILENAME" val="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633.6708"/>
  <p:tag name="OUTPUTTYPE" val="PNG"/>
  <p:tag name="IGUANATEXVERSION" val="160"/>
  <p:tag name="LATEXADDIN" val="\documentclass{article}&#10;\usepackage{amsmath,amsfonts,mathrsfs,dsfont}&#10;\pagestyle{empty}&#10;\begin{document}&#10;&#10;\[&#10;\mathsf{m}: S \longrightarrow \mathbb{N}&#10;\]&#10;\end{document}"/>
  <p:tag name="IGUANATEXSIZE" val="30"/>
  <p:tag name="IGUANATEXCURSOR" val="1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49307"/>
  <p:tag name="ORIGINALWIDTH" val="41.99472"/>
  <p:tag name="OUTPUTDPI" val="1200"/>
  <p:tag name="LATEXADDIN" val="\documentclass{article}&#10;\usepackage{amsmath,amsfonts,mathrsfs,dsfont}&#10;\pagestyle{empty}&#10;\begin{document}&#10;&#10;\[&#10;\epsilon&#10;\]&#10;\end{document}"/>
  <p:tag name="IGUANATEXSIZE" val="30"/>
  <p:tag name="IGUANATEXCURSOR" val="117"/>
  <p:tag name="TRANSPARENCY" val="True"/>
  <p:tag name="FILENAME" val=""/>
  <p:tag name="INPUTTYPE" val="0"/>
  <p:tag name="LATEXENGINEID" val="0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}&#10;\pagestyle{empty}&#10;\begin{document}&#10;&#10;&#10;\[\mathsf{dgm}\]&#10;&#10;\end{document}"/>
  <p:tag name="IGUANATEXSIZE" val="40"/>
  <p:tag name="IGUANATEXCURSOR" val="105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57.4803"/>
  <p:tag name="OUTPUTDPI" val="1200"/>
  <p:tag name="LATEXADDIN" val="\documentclass{article}&#10;\usepackage{amsmath,amsfonts,mathrsfs,dsfont}&#10;\pagestyle{empty}&#10;\begin{document}&#10;&#10;\[&#10;\mathsf{bc}_2&#10;\]&#10;\end{document}"/>
  <p:tag name="IGUANATEXSIZE" val="35"/>
  <p:tag name="IGUANATEXCURSOR" val="122"/>
  <p:tag name="TRANSPARENCY" val="True"/>
  <p:tag name="FILENAME" val=""/>
  <p:tag name="INPUTTYPE" val="0"/>
  <p:tag name="LATEXENGINEID" val="0"/>
  <p:tag name="TEMPFOLDER" val="c: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4807"/>
  <p:tag name="ORIGINALWIDTH" val="1711.286"/>
  <p:tag name="OUTPUTDPI" val="1200"/>
  <p:tag name="LATEXADDIN" val="\documentclass{article}&#10;\usepackage{amsmath,amsfonts,mathrsfs,dsfont}&#10;\pagestyle{empty}&#10;\begin{document}&#10;&#10;\[&#10;\mathbb{W} = &#10;\big\{(x,y) \in \mathbb{R}^2 \; : \; 0 \leq x &lt; y\big\}&#10;\]&#10;\end{document}"/>
  <p:tag name="IGUANATEXSIZE" val="30"/>
  <p:tag name="IGUANATEXCURSOR" val="176"/>
  <p:tag name="TRANSPARENCY" val="True"/>
  <p:tag name="FILENAME" val=""/>
  <p:tag name="INPUTTYPE" val="0"/>
  <p:tag name="LATEXENGINEID" val="0"/>
  <p:tag name="TEMPFOLDER" val="c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367.4541"/>
  <p:tag name="OUTPUTDPI" val="1200"/>
  <p:tag name="LATEXADDIN" val="\documentclass{article}&#10;\usepackage{amsmath,amsfonts,mathrsfs,dsfont}&#10;\pagestyle{empty}&#10;\begin{document}&#10;&#10;\[&#10;S \subset \mathbb{W}&#10;\]&#10;\end{document}"/>
  <p:tag name="IGUANATEXSIZE" val="3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,mathrsfs,dsfont}&#10;\pagestyle{empty}&#10;\begin{document}&#10;&#10;\[&#10;\mathsf{dgm}&#10;\]&#10;\end{document}"/>
  <p:tag name="IGUANATEXSIZE" val="3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252.344"/>
  <p:tag name="OUTPUTDPI" val="1200"/>
  <p:tag name="LATEXADDIN" val="\documentclass{article}&#10;\usepackage{amsmath,amsfonts,mathrsfs,dsfont}&#10;\pagestyle{empty}&#10;\begin{document}&#10;&#10;\[&#10;\mathscr{D}_0 = \big\{\mbox{finite diagrams}\big\}&#10;\]&#10;\end{document}"/>
  <p:tag name="IGUANATEXSIZE" val="30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298"/>
  <p:tag name="ORIGINALWIDTH" val="547.4316"/>
  <p:tag name="OUTPUTDPI" val="1200"/>
  <p:tag name="LATEXADDIN" val="\documentclass{article}&#10;\usepackage{amsmath,amsfonts,mathrsfs,dsfont}&#10;\pagestyle{empty}&#10;\begin{document}&#10;&#10;\[&#10;\mathscr{D} = \overline{\mathscr{D}_0}^{\,d_B}&#10;\]&#10;\end{document}"/>
  <p:tag name="IGUANATEXSIZE" val="30"/>
  <p:tag name="IGUANATEXCURSOR" val="151"/>
  <p:tag name="TRANSPARENCY" val="True"/>
  <p:tag name="FILENAME" val=""/>
  <p:tag name="INPUTTYPE" val="0"/>
  <p:tag name="LATEXENGINEID" val="0"/>
  <p:tag name="TEMPFOLDER" val="c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662.1672"/>
  <p:tag name="OUTPUTDPI" val="1200"/>
  <p:tag name="LATEXADDIN" val="\documentclass{article}&#10;\usepackage{amsmath,amsfonts,mathrsfs,dsfont}&#10;\pagestyle{empty}&#10;\begin{document}&#10;&#10;\[&#10;F : \mathscr{D} \longrightarrow \mathbb{R}&#10;\]&#10;\end{document}"/>
  <p:tag name="IGUANATEXSIZE" val="30"/>
  <p:tag name="IGUANATEXCURSOR" val="150"/>
  <p:tag name="TRANSPARENCY" val="True"/>
  <p:tag name="FILENAME" val=""/>
  <p:tag name="INPUTTYPE" val="0"/>
  <p:tag name="LATEXENGINEID" val="0"/>
  <p:tag name="TEMPFOLDER" val="c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633.6708"/>
  <p:tag name="OUTPUTTYPE" val="PNG"/>
  <p:tag name="IGUANATEXVERSION" val="160"/>
  <p:tag name="LATEXADDIN" val="\documentclass{article}&#10;\usepackage{amsmath,amsfonts,mathrsfs,dsfont}&#10;\pagestyle{empty}&#10;\begin{document}&#10;&#10;\[&#10;\mathsf{m}: S \longrightarrow \mathbb{N}&#10;\]&#10;\end{document}"/>
  <p:tag name="IGUANATEXSIZE" val="30"/>
  <p:tag name="IGUANATEXCURSOR" val="1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86.2017"/>
  <p:tag name="OUTPUTDPI" val="1200"/>
  <p:tag name="LATEXADDIN" val="\documentclass{article}&#10;\usepackage{amsmath,amsfonts,mathrsfs,dsfont}&#10;\pagestyle{empty}&#10;\begin{document}&#10;&#10;\[&#10;(\mathscr{D}, d_B)&#10;\]&#10;\end{document}"/>
  <p:tag name="IGUANATEXSIZE" val="3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4807"/>
  <p:tag name="ORIGINALWIDTH" val="1711.286"/>
  <p:tag name="OUTPUTDPI" val="1200"/>
  <p:tag name="LATEXADDIN" val="\documentclass{article}&#10;\usepackage{amsmath,amsfonts,mathrsfs,dsfont}&#10;\pagestyle{empty}&#10;\begin{document}&#10;&#10;\[&#10;\mathbb{W} = &#10;\big\{(x,y) \in \mathbb{R}^2 \; : \; 0 \leq x &lt; y\big\}&#10;\]&#10;\end{document}"/>
  <p:tag name="IGUANATEXSIZE" val="30"/>
  <p:tag name="IGUANATEXCURSOR" val="176"/>
  <p:tag name="TRANSPARENCY" val="True"/>
  <p:tag name="FILENAME" val=""/>
  <p:tag name="INPUTTYPE" val="0"/>
  <p:tag name="LATEXENGINEID" val="0"/>
  <p:tag name="TEMPFOLDER" val="c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385"/>
  <p:tag name="ORIGINALWIDTH" val="367.4541"/>
  <p:tag name="OUTPUTDPI" val="1200"/>
  <p:tag name="LATEXADDIN" val="\documentclass{article}&#10;\usepackage{amsmath,amsfonts,mathrsfs,dsfont}&#10;\pagestyle{empty}&#10;\begin{document}&#10;&#10;\[&#10;S \subset \mathbb{W}&#10;\]&#10;\end{document}"/>
  <p:tag name="IGUANATEXSIZE" val="3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2339"/>
  <p:tag name="ORIGINALWIDTH" val="452.1935"/>
  <p:tag name="OUTPUTDPI" val="1200"/>
  <p:tag name="LATEXADDIN" val="\documentclass{article}&#10;\usepackage{amsfonts,amsmath}&#10;\def\T{\mathbb{T}}&#10;\def\N{\mathbb{N}}&#10;\def\R{\mathbb{R}}&#10;\pagestyle{empty}&#10;\begin{document}&#10;&#10;\[ \mathbb{SW}_{d,\tau} f^*\]&#10;&#10;&#10;\end{document}"/>
  <p:tag name="IGUANATEXSIZE" val="26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,mathrsfs,dsfont}&#10;\pagestyle{empty}&#10;\begin{document}&#10;&#10;\[&#10;\mathsf{dgm}&#10;\]&#10;\end{document}"/>
  <p:tag name="IGUANATEXSIZE" val="3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1252.344"/>
  <p:tag name="OUTPUTDPI" val="1200"/>
  <p:tag name="LATEXADDIN" val="\documentclass{article}&#10;\usepackage{amsmath,amsfonts,mathrsfs,dsfont}&#10;\pagestyle{empty}&#10;\begin{document}&#10;&#10;\[&#10;\mathscr{D}_0 = \big\{\mbox{finite diagrams}\big\}&#10;\]&#10;\end{document}"/>
  <p:tag name="IGUANATEXSIZE" val="30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2298"/>
  <p:tag name="ORIGINALWIDTH" val="547.4316"/>
  <p:tag name="OUTPUTDPI" val="1200"/>
  <p:tag name="LATEXADDIN" val="\documentclass{article}&#10;\usepackage{amsmath,amsfonts,mathrsfs,dsfont}&#10;\pagestyle{empty}&#10;\begin{document}&#10;&#10;\[&#10;\mathscr{D} = \overline{\mathscr{D}_0}^{\,d_B}&#10;\]&#10;\end{document}"/>
  <p:tag name="IGUANATEXSIZE" val="30"/>
  <p:tag name="IGUANATEXCURSOR" val="151"/>
  <p:tag name="TRANSPARENCY" val="True"/>
  <p:tag name="FILENAME" val=""/>
  <p:tag name="INPUTTYPE" val="0"/>
  <p:tag name="LATEXENGINEID" val="0"/>
  <p:tag name="TEMPFOLDER" val="c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14.6606"/>
  <p:tag name="OUTPUTDPI" val="1200"/>
  <p:tag name="LATEXADDIN" val="\documentclass{article}&#10;\usepackage{amsmath,amsfonts,mathrsfs,dsfont}&#10;\pagestyle{empty}&#10;\begin{document}&#10;&#10;\[&#10;f\in C_c(\mathbb{W},\mathbb{R})&#10;\]&#10;\end{document}"/>
  <p:tag name="IGUANATEXSIZE" val="30"/>
  <p:tag name="IGUANATEXCURSOR" val="114"/>
  <p:tag name="TRANSPARENCY" val="True"/>
  <p:tag name="FILENAME" val=""/>
  <p:tag name="INPUTTYPE" val="0"/>
  <p:tag name="LATEXENGINEID" val="0"/>
  <p:tag name="TEMPFOLDER" val="c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633.6708"/>
  <p:tag name="OUTPUTTYPE" val="PNG"/>
  <p:tag name="IGUANATEXVERSION" val="160"/>
  <p:tag name="LATEXADDIN" val="\documentclass{article}&#10;\usepackage{amsmath,amsfonts,mathrsfs,dsfont}&#10;\pagestyle{empty}&#10;\begin{document}&#10;&#10;\[&#10;\mathsf{m}: S \longrightarrow \mathbb{N}&#10;\]&#10;\end{document}"/>
  <p:tag name="IGUANATEXSIZE" val="30"/>
  <p:tag name="IGUANATEXCURSOR" val="11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}&#10;\pagestyle{empty}&#10;\begin{document}&#10;&#10;&#10;\[\mathsf{dgm}\]&#10;&#10;\end{document}"/>
  <p:tag name="IGUANATEXSIZE" val="40"/>
  <p:tag name="IGUANATEXCURSOR" val="105"/>
  <p:tag name="TRANSPARENCY" val="True"/>
  <p:tag name="FILENAME" val=""/>
  <p:tag name="INPUTTYPE" val="0"/>
  <p:tag name="LATEXENGINEID" val="0"/>
  <p:tag name="TEMPFOLDER" val="c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4807"/>
  <p:tag name="ORIGINALWIDTH" val="1711.286"/>
  <p:tag name="OUTPUTDPI" val="1200"/>
  <p:tag name="LATEXADDIN" val="\documentclass{article}&#10;\usepackage{amsmath,amsfonts,mathrsfs,dsfont}&#10;\pagestyle{empty}&#10;\begin{document}&#10;&#10;\[&#10;\mathbb{W} = &#10;\big\{(x,y) \in \mathbb{R}^2 \; : \; 0 \leq x &lt; y\big\}&#10;\]&#10;\end{document}"/>
  <p:tag name="IGUANATEXSIZE" val="30"/>
  <p:tag name="IGUANATEXCURSOR" val="176"/>
  <p:tag name="TRANSPARENCY" val="True"/>
  <p:tag name="FILENAME" val=""/>
  <p:tag name="INPUTTYPE" val="0"/>
  <p:tag name="LATEXENGINEID" val="0"/>
  <p:tag name="TEMPFOLDER" val="c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14.6606"/>
  <p:tag name="OUTPUTDPI" val="1200"/>
  <p:tag name="LATEXADDIN" val="\documentclass{article}&#10;\usepackage{amsmath,amsfonts,mathrsfs,dsfont}&#10;\pagestyle{empty}&#10;\begin{document}&#10;&#10;\[&#10;f\in C_c(\mathbb{W},\mathbb{R})&#10;\]&#10;\end{document}"/>
  <p:tag name="IGUANATEXSIZE" val="30"/>
  <p:tag name="IGUANATEXCURSOR" val="114"/>
  <p:tag name="TRANSPARENCY" val="True"/>
  <p:tag name="FILENAME" val=""/>
  <p:tag name="INPUTTYPE" val="0"/>
  <p:tag name="LATEXENGINEID" val="0"/>
  <p:tag name="TEMPFOLDER" val="c:\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.4541"/>
  <p:tag name="ORIGINALWIDTH" val="1220.847"/>
  <p:tag name="OUTPUTTYPE" val="PNG"/>
  <p:tag name="IGUANATEXVERSION" val="160"/>
  <p:tag name="LATEXADDIN" val="\documentclass{article}&#10;\usepackage{amsmath,amsfonts,mathrsfs,dsfont}&#10;\pagestyle{empty}&#10;\begin{document}&#10;&#10;\[&#10;\begin{array}{rccl}&#10; &amp;\mathscr{D}&amp; \longrightarrow &amp; \mathbb{R} \\&#10;&amp; \mathsf{dgm}&amp; \mapsto &#10;&amp; \sum\limits_{\mathbf{x} \in \mathsf{dgm}} &#10;f(\mathbf{x})&#10;\end{array}&#10;\]&#10;\end{document}"/>
  <p:tag name="IGUANATEXSIZE" val="30"/>
  <p:tag name="IGUANATEXCURSOR" val="1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}&#10;\pagestyle{empty}&#10;\begin{document}&#10;&#10;&#10;\[\mathsf{dgm}\]&#10;&#10;\end{document}"/>
  <p:tag name="IGUANATEXSIZE" val="40"/>
  <p:tag name="IGUANATEXCURSOR" val="105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3.2358"/>
  <p:tag name="ORIGINALWIDTH" val="62.99213"/>
  <p:tag name="OUTPUTDPI" val="1200"/>
  <p:tag name="LATEXADDIN" val="\documentclass{article}&#10;\usepackage{amsmath,amsfonts,mathrsfs,dsfont}&#10;\pagestyle{empty}&#10;\begin{document}&#10;&#10;\[&#10;f&#10;\]&#10;\end{document}"/>
  <p:tag name="IGUANATEXSIZE" val="35"/>
  <p:tag name="IGUANATEXCURSOR" val="110"/>
  <p:tag name="TRANSPARENCY" val="True"/>
  <p:tag name="FILENAME" val=""/>
  <p:tag name="INPUTTYPE" val="0"/>
  <p:tag name="LATEXENGINEID" val="0"/>
  <p:tag name="TEMPFOLDER" val="c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4807"/>
  <p:tag name="ORIGINALWIDTH" val="1711.286"/>
  <p:tag name="OUTPUTDPI" val="1200"/>
  <p:tag name="LATEXADDIN" val="\documentclass{article}&#10;\usepackage{amsmath,amsfonts,mathrsfs,dsfont}&#10;\pagestyle{empty}&#10;\begin{document}&#10;&#10;\[&#10;\mathbb{W} = &#10;\big\{(x,y) \in \mathbb{R}^2 \; : \; 0 \leq x &lt; y\big\}&#10;\]&#10;\end{document}"/>
  <p:tag name="IGUANATEXSIZE" val="30"/>
  <p:tag name="IGUANATEXCURSOR" val="176"/>
  <p:tag name="TRANSPARENCY" val="True"/>
  <p:tag name="FILENAME" val=""/>
  <p:tag name="INPUTTYPE" val="0"/>
  <p:tag name="LATEXENGINEID" val="0"/>
  <p:tag name="TEMPFOLDER" val="c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14.6606"/>
  <p:tag name="OUTPUTDPI" val="1200"/>
  <p:tag name="LATEXADDIN" val="\documentclass{article}&#10;\usepackage{amsmath,amsfonts,mathrsfs,dsfont}&#10;\pagestyle{empty}&#10;\begin{document}&#10;&#10;\[&#10;f\in C_c(\mathbb{W},\mathbb{R})&#10;\]&#10;\end{document}"/>
  <p:tag name="IGUANATEXSIZE" val="30"/>
  <p:tag name="IGUANATEXCURSOR" val="114"/>
  <p:tag name="TRANSPARENCY" val="True"/>
  <p:tag name="FILENAME" val=""/>
  <p:tag name="INPUTTYPE" val="0"/>
  <p:tag name="LATEXENGINEID" val="0"/>
  <p:tag name="TEMPFOLDER" val="c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49.11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(\xx) = f(a_i \xx + \mathbf{b}_i)&#10;\]&#10;\end{document}"/>
  <p:tag name="IGUANATEXSIZE" val="20"/>
  <p:tag name="IGUANATEXCURSOR" val="4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767.1541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a_1,\ldots, a_n \in \R&#10;\]&#10;\end{document}"/>
  <p:tag name="IGUANATEXSIZE" val="20"/>
  <p:tag name="IGUANATEXCURSOR" val="4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841.3948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bf{b}_1,\ldots, \mathbf{b}_n \in \R^2&#10;\]&#10;\end{document}"/>
  <p:tag name="IGUANATEXSIZE" val="20"/>
  <p:tag name="IGUANATEXCURSOR" val="4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5.4892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  &#10;\]&#10;\end{document}"/>
  <p:tag name="IGUANATEXSIZE" val="20"/>
  <p:tag name="IGUANATEXCURSOR" val="4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2.98835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j  &#10;\]&#10;\end{document}"/>
  <p:tag name="IGUANATEXSIZE" val="20"/>
  <p:tag name="IGUANATEXCURSOR" val="4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.4541"/>
  <p:tag name="ORIGINALWIDTH" val="1220.847"/>
  <p:tag name="OUTPUTTYPE" val="PNG"/>
  <p:tag name="IGUANATEXVERSION" val="160"/>
  <p:tag name="LATEXADDIN" val="\documentclass{article}&#10;\usepackage{amsmath,amsfonts,mathrsfs,dsfont}&#10;\pagestyle{empty}&#10;\begin{document}&#10;&#10;\[&#10;\begin{array}{rccl}&#10; &amp;\mathscr{D}&amp; \longrightarrow &amp; \mathbb{R} \\&#10;&amp; \mathsf{dgm}&amp; \mapsto &#10;&amp; \sum\limits_{\mathbf{x} \in \mathsf{dgm}} &#10;f(\mathbf{x})&#10;\end{array}&#10;\]&#10;\end{document}"/>
  <p:tag name="IGUANATEXSIZE" val="30"/>
  <p:tag name="IGUANATEXCURSOR" val="1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12.2235"/>
  <p:tag name="OUTPUTDPI" val="1200"/>
  <p:tag name="LATEXADDIN" val="\documentclass{article}&#10;\usepackage{amsmath,amsfonts}&#10;\pagestyle{empty}&#10;\begin{document}&#10;&#10;&#10;\[\mathsf{dgm}\]&#10;&#10;\end{document}"/>
  <p:tag name="IGUANATEXSIZE" val="40"/>
  <p:tag name="IGUANATEXCURSOR" val="105"/>
  <p:tag name="TRANSPARENCY" val="True"/>
  <p:tag name="FILENAME" val=""/>
  <p:tag name="INPUTTYPE" val="0"/>
  <p:tag name="LATEXENGINEID" val="0"/>
  <p:tag name="TEMPFOLDER" val="c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98835"/>
  <p:tag name="ORIGINALWIDTH" val="344.207"/>
  <p:tag name="OUTPUTDPI" val="1200"/>
  <p:tag name="LATEXADDIN" val="\documentclass{article}&#10;\usepackage{amsmath,amsfonts,mathrsfs,dsfont}&#10;\pagestyle{empty}&#10;\begin{document}&#10;&#10;\[&#10;\mathcal{C}\subset \mathscr{D}&#10;\]&#10;\end{document}"/>
  <p:tag name="IGUANATEXSIZE" val="30"/>
  <p:tag name="IGUANATEXCURSOR" val="138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383.952"/>
  <p:tag name="OUTPUTDPI" val="1200"/>
  <p:tag name="LATEXADDIN" val="\documentclass{article}&#10;\usepackage{amsmath,amsfonts,mathrsfs,dsfont}&#10;\pagestyle{empty}&#10;\begin{document}&#10;&#10;\[&#10;w = d\tau&#10;\]&#10;\end{document}"/>
  <p:tag name="IGUANATEXSIZE" val="35"/>
  <p:tag name="IGUANATEXCURSOR" val="118"/>
  <p:tag name="TRANSPARENCY" val="True"/>
  <p:tag name="FILENAME" val=""/>
  <p:tag name="INPUTTYPE" val="0"/>
  <p:tag name="LATEXENGINEID" val="0"/>
  <p:tag name="TEMPFOLDER" val="c:\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626.9216"/>
  <p:tag name="OUTPUTDPI" val="1200"/>
  <p:tag name="LATEXADDIN" val="\documentclass{article}&#10;\usepackage{amsmath,amsfonts,mathrsfs,dsfont}&#10;\pagestyle{empty}&#10;\begin{document}&#10;&#10;\[&#10;F : \mathcal{C} \longrightarrow \mathbb{R}&#10;\]&#10;\end{document}"/>
  <p:tag name="IGUANATEXSIZE" val="30"/>
  <p:tag name="IGUANATEXCURSOR" val="150"/>
  <p:tag name="TRANSPARENCY" val="True"/>
  <p:tag name="FILENAME" val=""/>
  <p:tag name="INPUTTYPE" val="0"/>
  <p:tag name="LATEXENGINEID" val="0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69.2164"/>
  <p:tag name="OUTPUTDPI" val="1200"/>
  <p:tag name="LATEXADDIN" val="\documentclass{article}&#10;\usepackage{amsmath,amsfonts,mathrsfs,dsfont}&#10;\pagestyle{empty}&#10;\begin{document}&#10;&#10;\[&#10;\epsilon &gt; 0&#10;\]&#10;\end{document}"/>
  <p:tag name="IGUANATEXSIZE" val="3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14.6606"/>
  <p:tag name="OUTPUTTYPE" val="PNG"/>
  <p:tag name="IGUANATEXVERSION" val="160"/>
  <p:tag name="LATEXADDIN" val="\documentclass{article}&#10;\usepackage{amsmath,amsfonts,mathrsfs,dsfont}&#10;\pagestyle{empty}&#10;\begin{document}&#10;&#10;\[&#10;f  \in C_c(\mathbb{W},\mathbb{R})&#10;\]&#10;\end{document}"/>
  <p:tag name="IGUANATEXSIZE" val="30"/>
  <p:tag name="IGUANATEXCURSOR" val="1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906.6367"/>
  <p:tag name="OUTPUTDPI" val="1200"/>
  <p:tag name="LATEXADDIN" val="\documentclass{article}&#10;\usepackage{amsmath,amsfonts,mathrsfs,dsfont}&#10;\pagestyle{empty}&#10;\begin{document}&#10;&#10;\[&#10;p \in \mathbb{R}[x_1,\ldots, x_n]&#10;\]&#10;\end{document}"/>
  <p:tag name="IGUANATEXSIZE" val="30"/>
  <p:tag name="IGUANATEXCURSOR" val="141"/>
  <p:tag name="TRANSPARENCY" val="True"/>
  <p:tag name="FILENAME" val=""/>
  <p:tag name="INPUTTYPE" val="0"/>
  <p:tag name="LATEXENGINEID" val="0"/>
  <p:tag name="TEMPFOLDER" val="c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3.6933"/>
  <p:tag name="ORIGINALWIDTH" val="2785.902"/>
  <p:tag name="LATEXADDIN" val="\documentclass{article}&#10;\usepackage{amsmath,amsfonts,mathrsfs,dsfont}&#10;\pagestyle{empty}&#10;\begin{document}&#10;&#10;\[&#10;\left|&#10;p\left(\sum_{\mathbf{x} \in \mathsf{dgm}} f_1(\mathbf{x}) &#10;,\ldots, &#10;\sum_{\mathbf{x}\in \mathsf{dgm}} f_n(\mathbf{x})\right)&#10;\;\;-\;\;&#10;F(\mathsf{dgm}) &#10;\right| &lt; \epsilon&#10;\]&#10;\end{document}"/>
  <p:tag name="IGUANATEXSIZE" val="30"/>
  <p:tag name="IGUANATEXCURSOR" val="265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40.9449"/>
  <p:tag name="LATEXADDIN" val="\documentclass{article}&#10;\usepackage{amsmath,amsfonts,mathrsfs,dsfont}&#10;\pagestyle{empty}&#10;\begin{document}&#10;&#10;\[&#10;\mathsf{dgm}\in \mathcal{C}&#10;\]&#10;\end{document}"/>
  <p:tag name="IGUANATEXSIZE" val="30"/>
  <p:tag name="IGUANATEXCURSOR" val="120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49.11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(\xx) = f(a_i \xx + \mathbf{b}_i)&#10;\]&#10;\end{document}"/>
  <p:tag name="IGUANATEXSIZE" val="20"/>
  <p:tag name="IGUANATEXCURSOR" val="4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47.91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(\dgm_1, y_1), \ldots, (\dgm_L, y_L) \;\;\; , \;\;\; F(\dgm_\ell) = y_\ell \in \R&#10;\]&#10;\end{document}"/>
  <p:tag name="IGUANATEXSIZE" val="28"/>
  <p:tag name="IGUANATEXCURSOR" val="5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5.4406"/>
  <p:tag name="ORIGINALWIDTH" val="4099.737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cal{L}(a_i , \mathbf{b}_i, p) = &#10;\sum_{\ell = 1}^L &#10;\left(&#10;p\left(&#10;\sum_{\xx \in \dgm_\ell} f(a_1 \xx + \mathbf{b}_1),&#10;\ldots,&#10;\sum_{\xx \in \dgm_\ell} f(a_n \xx + \mathbf{b}_n)&#10;\right)&#10;- y_\ell&#10;\right)^2&#10;\]&#10;\end{document}"/>
  <p:tag name="IGUANATEXSIZE" val="28"/>
  <p:tag name="IGUANATEXCURSOR" val="46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14.6606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 \in C_c(\W,\R)&#10;\]&#10;\end{document}"/>
  <p:tag name="IGUANATEXSIZE" val="28"/>
  <p:tag name="IGUANATEXCURSOR" val="4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257.9677"/>
  <p:tag name="OUTPUTDPI" val="1200"/>
  <p:tag name="LATEXADDIN" val="\documentclass{article}&#10;\usepackage{amsmath,amsfonts,mathrsfs,dsfont}&#10;\pagestyle{empty}&#10;\begin{document}&#10;&#10;\[&#10;\mathbb{R}^{d+1}&#10;\]&#10;\end{document}"/>
  <p:tag name="IGUANATEXSIZE" val="35"/>
  <p:tag name="IGUANATEXCURSOR" val="124"/>
  <p:tag name="TRANSPARENCY" val="True"/>
  <p:tag name="FILENAME" val=""/>
  <p:tag name="INPUTTYPE" val="0"/>
  <p:tag name="LATEXENGINEID" val="0"/>
  <p:tag name="TEMPFOLDER" val="c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11.961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n \in \N&#10;\]&#10;\end{document}"/>
  <p:tag name="IGUANATEXSIZE" val="28"/>
  <p:tag name="IGUANATEXCURSOR" val="4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299.9625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d \in \N&#10;\]&#10;\end{document}"/>
  <p:tag name="IGUANATEXSIZE" val="28"/>
  <p:tag name="IGUANATEXCURSOR" val="4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53.543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p \in \R[x_1 ,\ldots, x_n] \; , \;\;&#10;\mathsf{deg}(p) =d&#10;\]&#10;\end{document}"/>
  <p:tag name="IGUANATEXSIZE" val="20"/>
  <p:tag name="IGUANATEXCURSOR" val="4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767.1541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a_1,\ldots, a_n \in \R&#10;\]&#10;\end{document}"/>
  <p:tag name="IGUANATEXSIZE" val="20"/>
  <p:tag name="IGUANATEXCURSOR" val="4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841.3948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bf{b}_1,\ldots, \mathbf{b}_n \in \R^2&#10;\]&#10;\end{document}"/>
  <p:tag name="IGUANATEXSIZE" val="20"/>
  <p:tag name="IGUANATEXCURSOR" val="4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68.2414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u&#10;\]&#10;\end{document}"/>
  <p:tag name="IGUANATEXSIZE" val="20"/>
  <p:tag name="IGUANATEXCURSOR" val="4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2051"/>
  <p:tag name="ORIGINALWIDTH" val="431.946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1 \,\mathrm{d} \mu&#10;\]&#10;\end{document}"/>
  <p:tag name="IGUANATEXSIZE" val="20"/>
  <p:tag name="IGUANATEXCURSOR" val="4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2051"/>
  <p:tag name="ORIGINALWIDTH" val="431.946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2 \,\mathrm{d} \mu&#10;\]&#10;\end{document}"/>
  <p:tag name="IGUANATEXSIZE" val="20"/>
  <p:tag name="IGUANATEXCURSOR" val="4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2051"/>
  <p:tag name="ORIGINALWIDTH" val="571.4286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{n-1}\, \mathrm{d} \mu&#10;\]&#10;\end{document}"/>
  <p:tag name="IGUANATEXSIZE" val="20"/>
  <p:tag name="IGUANATEXCURSOR" val="4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2051"/>
  <p:tag name="ORIGINALWIDTH" val="443.9445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int\limits_\W f_n \,\mathrm{d} \mu&#10;\]&#10;\end{document}"/>
  <p:tag name="IGUANATEXSIZE" val="20"/>
  <p:tag name="IGUANATEXCURSOR" val="4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2.6659"/>
  <p:tag name="ORIGINALWIDTH" val="1348.331"/>
  <p:tag name="OUTPUTDPI" val="1200"/>
  <p:tag name="LATEXADDIN" val="\documentclass{article}&#10;\usepackage{amsmath,amsfonts,mathrsfs,dsfont}&#10;\pagestyle{empty}&#10;\begin{document}&#10;&#10;\[&#10;SW_{d,\tau}f(t) = &#10;\begin{bmatrix}&#10;f(t) \\ f(t + \tau) \\ \vdots \\ f(t + d\tau)&#10;\end{bmatrix}&#10;\]&#10;\end{document}"/>
  <p:tag name="IGUANATEXSIZE" val="30"/>
  <p:tag name="IGUANATEXCURSOR" val="127"/>
  <p:tag name="TRANSPARENCY" val="True"/>
  <p:tag name="FILENAME" val=""/>
  <p:tag name="INPUTTYPE" val="0"/>
  <p:tag name="LATEXENGINEID" val="0"/>
  <p:tag name="TEMPFOLDER" val="c:\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cdots&#10;\]&#10;\end{document}"/>
  <p:tag name="IGUANATEXSIZE" val="20"/>
  <p:tag name="IGUANATEXCURSOR" val="43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14.6606"/>
  <p:tag name="OUTPUTTYPE" val="PNG"/>
  <p:tag name="IGUANATEXVERSION" val="160"/>
  <p:tag name="LATEXADDIN" val="\documentclass{article}&#10;\usepackage{amsmath,amsfonts,mathrsfs,dsfont}&#10;\pagestyle{empty}&#10;\begin{document}&#10;&#10;\[&#10;f \in C_c(\mathbb{W},\mathbb{R})&#10;\]&#10;\end{document}"/>
  <p:tag name="IGUANATEXSIZE" val="30"/>
  <p:tag name="IGUANATEXCURSOR" val="1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49.11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f_i(\xx) = f(a_i \xx + \mathbf{b}_i)&#10;\]&#10;\end{document}"/>
  <p:tag name="IGUANATEXSIZE" val="20"/>
  <p:tag name="IGUANATEXCURSOR" val="4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767.1541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a_1,\ldots, a_n \in \R&#10;\]&#10;\end{document}"/>
  <p:tag name="IGUANATEXSIZE" val="20"/>
  <p:tag name="IGUANATEXCURSOR" val="45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841.3948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\mathbf{b}_1,\ldots, \mathbf{b}_n \in \R^2&#10;\]&#10;\end{document}"/>
  <p:tag name="IGUANATEXSIZE" val="20"/>
  <p:tag name="IGUANATEXCURSOR" val="4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48819"/>
  <p:tag name="ORIGINALWIDTH" val="377.2028"/>
  <p:tag name="OUTPUTTYPE" val="PNG"/>
  <p:tag name="IGUANATEXVERSION" val="160"/>
  <p:tag name="LATEXADDIN" val="\documentclass{article}&#10;\usepackage{amsmath,amsfonts,mathrsfs,dsfont}&#10;\pagestyle{empty}&#10;\begin{document}&#10;&#10;\[&#10;\mathcal{C}\subset \mathcal{M}&#10;\]&#10;\end{document}"/>
  <p:tag name="IGUANATEXSIZE" val="30"/>
  <p:tag name="IGUANATEXCURSOR" val="1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626.9216"/>
  <p:tag name="OUTPUTDPI" val="1200"/>
  <p:tag name="LATEXADDIN" val="\documentclass{article}&#10;\usepackage{amsmath,amsfonts,mathrsfs,dsfont}&#10;\pagestyle{empty}&#10;\begin{document}&#10;&#10;\[&#10;F : \mathcal{C} \longrightarrow \mathbb{R}&#10;\]&#10;\end{document}"/>
  <p:tag name="IGUANATEXSIZE" val="30"/>
  <p:tag name="IGUANATEXCURSOR" val="150"/>
  <p:tag name="TRANSPARENCY" val="True"/>
  <p:tag name="FILENAME" val=""/>
  <p:tag name="INPUTTYPE" val="0"/>
  <p:tag name="LATEXENGINEID" val="0"/>
  <p:tag name="TEMPFOLDER" val="c:\temp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69.2164"/>
  <p:tag name="OUTPUTDPI" val="1200"/>
  <p:tag name="LATEXADDIN" val="\documentclass{article}&#10;\usepackage{amsmath,amsfonts,mathrsfs,dsfont}&#10;\pagestyle{empty}&#10;\begin{document}&#10;&#10;\[&#10;\epsilon &gt; 0&#10;\]&#10;\end{document}"/>
  <p:tag name="IGUANATEXSIZE" val="3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161.605"/>
  <p:tag name="OUTPUTDPI" val="1200"/>
  <p:tag name="LATEXADDIN" val="\documentclass{article}&#10;\usepackage{amsmath,amsfonts,mathrsfs,dsfont}&#10;\pagestyle{empty}&#10;\begin{document}&#10;&#10;\[&#10;f_1,\ldots, f_n \in C_c(\mathbb{W},\mathbb{R})&#10;\]&#10;\end{document}"/>
  <p:tag name="IGUANATEXSIZE" val="30"/>
  <p:tag name="IGUANATEXCURSOR" val="0"/>
  <p:tag name="TRANSPARENCY" val="True"/>
  <p:tag name="FILENAME" val=""/>
  <p:tag name="INPUTTYPE" val="0"/>
  <p:tag name="LATEXENGINEID" val="0"/>
  <p:tag name="TEMPFOLDER" val="c:\temp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906.6367"/>
  <p:tag name="OUTPUTDPI" val="1200"/>
  <p:tag name="LATEXADDIN" val="\documentclass{article}&#10;\usepackage{amsmath,amsfonts,mathrsfs,dsfont}&#10;\pagestyle{empty}&#10;\begin{document}&#10;&#10;\[&#10;p \in \mathbb{R}[x_1,\ldots, x_n]&#10;\]&#10;\end{document}"/>
  <p:tag name="IGUANATEXSIZE" val="30"/>
  <p:tag name="IGUANATEXCURSOR" val="141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886.389"/>
  <p:tag name="OUTPUTTYPE" val="PNG"/>
  <p:tag name="IGUANATEXVERSION" val="160"/>
  <p:tag name="LATEXADDIN" val="\documentclass{article}&#10;\usepackage{amsfonts,amsmath,amsthm,amsxtra,amssymb,mathrsfs,dsfont}&#10;\def\CP{\mathbb{C}\mathbf{P}}&#10;\def\RP{\mathbb{R}\mathbf{P}}&#10;\def\F{\mathbb{F}}&#10;\def\J{\mathcal{J}}&#10;\def\N{\mathbb{N}}&#10;\def\R{\mathbb{R}}&#10;\def\V{\mathbb{V}}&#10;\def\W{\mathbb{W}}&#10;\def\Z{\mathbb{Z}}&#10;\def\vv{\mathbf{v}}&#10;\def\xx{\mathbf{x}}&#10;\def\yy{\mathbf{y}}&#10;\def\dgm{\mathsf{dgm}}&#10;\def\dim{\mathsf{dim}}&#10;\pagestyle{empty}&#10;\begin{document}&#10;\[&#10;s(\xx) = \frac{2}{\pi}\arctan\left(\frac{\kappa_2(\xx) + \kappa_1(\xx)}{\kappa_2(\xx) - \kappa_1(\xx)}\right)&#10;\;\;\; , \;\;\; &#10;\kappa_2(\xx) \geq \kappa_1(\xx) &#10;\]&#10;\end{document}"/>
  <p:tag name="IGUANATEXSIZE" val="18"/>
  <p:tag name="IGUANATEXCURSOR" val="58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3.6933"/>
  <p:tag name="ORIGINALWIDTH" val="2458.943"/>
  <p:tag name="OUTPUTTYPE" val="PNG"/>
  <p:tag name="IGUANATEXVERSION" val="160"/>
  <p:tag name="LATEXADDIN" val="\documentclass{article}&#10;\usepackage{amsmath,amsfonts,mathrsfs,dsfont}&#10;\pagestyle{empty}&#10;\begin{document}&#10;&#10;\[&#10;\left|&#10;p\left(&#10;\int\limits_{\mathbb{W}} f_1\; \mathrm{d}\mu&#10;,\ldots, &#10;\int\limits_{\mathbb{W}} f_n\; \mathrm{d}\mu&#10;\right)&#10;\;\;-\;\;&#10;F(\mathsf{dgm}) &#10;\right| &lt; \epsilon&#10;\]&#10;\end{document}"/>
  <p:tag name="IGUANATEXSIZE" val="30"/>
  <p:tag name="IGUANATEXCURSOR" val="223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62.9547"/>
  <p:tag name="OUTPUTTYPE" val="PNG"/>
  <p:tag name="IGUANATEXVERSION" val="160"/>
  <p:tag name="LATEXADDIN" val="\documentclass{article}&#10;\usepackage{amsmath,amsfonts,mathrsfs,dsfont}&#10;\pagestyle{empty}&#10;\begin{document}&#10;&#10;\[&#10;\mu\in \mathcal{M}&#10;\]&#10;\end{document}"/>
  <p:tag name="IGUANATEXSIZE" val="30"/>
  <p:tag name="IGUANATEXCURSOR" val="126"/>
  <p:tag name="TRANSPARENCY" val="True"/>
  <p:tag name="LATEXENGINEID" val="0"/>
  <p:tag name="TEMPFOLDER" val="c:\temp\"/>
  <p:tag name="LATEXFORMHEIGHT" val="312"/>
  <p:tag name="LATEXFORMWIDTH" val="518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775</Words>
  <Application>Microsoft Office PowerPoint</Application>
  <PresentationFormat>Widescreen</PresentationFormat>
  <Paragraphs>164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Transformer Examples</vt:lpstr>
      <vt:lpstr>PowerPoint Presentation</vt:lpstr>
      <vt:lpstr>Sliding Windows (Delay Reconstruction)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Brain Vasculature Age (and Gender)</vt:lpstr>
      <vt:lpstr>                  Persistence Features</vt:lpstr>
      <vt:lpstr>Analysis</vt:lpstr>
      <vt:lpstr>PowerPoint Presentation</vt:lpstr>
      <vt:lpstr>PowerPoint Presentation</vt:lpstr>
      <vt:lpstr>Adcock-Carlsson-Carlsson Coordinates </vt:lpstr>
      <vt:lpstr>Classification of Hepatic Lesions</vt:lpstr>
      <vt:lpstr>Classification of Hepatic Lesions</vt:lpstr>
      <vt:lpstr>Classification of Hepatic Lesions</vt:lpstr>
      <vt:lpstr>Classification of Hepatic Lesions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Compactness in</vt:lpstr>
      <vt:lpstr>PowerPoint Presentation</vt:lpstr>
      <vt:lpstr>PowerPoint Presentation</vt:lpstr>
      <vt:lpstr>PowerPoint Presentation</vt:lpstr>
      <vt:lpstr>Theorem</vt:lpstr>
      <vt:lpstr>Learning with Templates:</vt:lpstr>
      <vt:lpstr>PowerPoint Presentation</vt:lpstr>
      <vt:lpstr>Rossler Atractor</vt:lpstr>
      <vt:lpstr>Rossler Atractor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Theorem [Elchesen, Hartsock, P. , Rask]</vt:lpstr>
      <vt:lpstr>Experiment: Shape classification</vt:lpstr>
      <vt:lpstr>Experiment: Texture classification</vt:lpstr>
      <vt:lpstr>Experiment: Texture classification</vt:lpstr>
      <vt:lpstr>Experiment: Texture classification</vt:lpstr>
      <vt:lpstr>Experiment: Satellite cloud pattern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Perea, Jose</dc:creator>
  <cp:lastModifiedBy>Perea, Jose</cp:lastModifiedBy>
  <cp:revision>5</cp:revision>
  <dcterms:created xsi:type="dcterms:W3CDTF">2023-06-15T15:35:08Z</dcterms:created>
  <dcterms:modified xsi:type="dcterms:W3CDTF">2023-06-18T19:16:59Z</dcterms:modified>
</cp:coreProperties>
</file>